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Source Code Pro"/>
      <p:regular r:id="rId59"/>
      <p:bold r:id="rId60"/>
      <p:italic r:id="rId61"/>
      <p:boldItalic r:id="rId62"/>
    </p:embeddedFont>
    <p:embeddedFont>
      <p:font typeface="Fira Sans Extra Condensed Medium"/>
      <p:regular r:id="rId63"/>
      <p:bold r:id="rId64"/>
      <p:italic r:id="rId65"/>
      <p:boldItalic r:id="rId66"/>
    </p:embeddedFont>
    <p:embeddedFont>
      <p:font typeface="Oswald"/>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84B5BE-143D-4619-B076-87A2E3056830}">
  <a:tblStyle styleId="{4A84B5BE-143D-4619-B076-87A2E30568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CodePro-boldItalic.fntdata"/><Relationship Id="rId61" Type="http://schemas.openxmlformats.org/officeDocument/2006/relationships/font" Target="fonts/SourceCodePro-italic.fntdata"/><Relationship Id="rId20" Type="http://schemas.openxmlformats.org/officeDocument/2006/relationships/slide" Target="slides/slide14.xml"/><Relationship Id="rId64" Type="http://schemas.openxmlformats.org/officeDocument/2006/relationships/font" Target="fonts/FiraSansExtraCondensedMedium-bold.fntdata"/><Relationship Id="rId63" Type="http://schemas.openxmlformats.org/officeDocument/2006/relationships/font" Target="fonts/FiraSansExtraCondensedMedium-regular.fntdata"/><Relationship Id="rId22" Type="http://schemas.openxmlformats.org/officeDocument/2006/relationships/slide" Target="slides/slide16.xml"/><Relationship Id="rId66" Type="http://schemas.openxmlformats.org/officeDocument/2006/relationships/font" Target="fonts/FiraSansExtraCondensedMedium-boldItalic.fntdata"/><Relationship Id="rId21" Type="http://schemas.openxmlformats.org/officeDocument/2006/relationships/slide" Target="slides/slide15.xml"/><Relationship Id="rId65" Type="http://schemas.openxmlformats.org/officeDocument/2006/relationships/font" Target="fonts/FiraSansExtraCondensedMedium-italic.fntdata"/><Relationship Id="rId24" Type="http://schemas.openxmlformats.org/officeDocument/2006/relationships/slide" Target="slides/slide18.xml"/><Relationship Id="rId68" Type="http://schemas.openxmlformats.org/officeDocument/2006/relationships/font" Target="fonts/Oswald-bold.fntdata"/><Relationship Id="rId23" Type="http://schemas.openxmlformats.org/officeDocument/2006/relationships/slide" Target="slides/slide17.xml"/><Relationship Id="rId67" Type="http://schemas.openxmlformats.org/officeDocument/2006/relationships/font" Target="fonts/Oswald-regular.fntdata"/><Relationship Id="rId60" Type="http://schemas.openxmlformats.org/officeDocument/2006/relationships/font" Target="fonts/SourceCodePr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SourceCodePr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8852d7c91_1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8852d7c91_1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8852d7c91_1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8852d7c91_1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afa56487a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afa56487a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8852d7c91_1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8852d7c91_1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7afa56487a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afa56487a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8852d7c91_1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8852d7c91_1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8852d7c91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8852d7c91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8852d7c91_1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8852d7c91_1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8852d7c91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8852d7c91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afa56487a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afa56487a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7afa5647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afa5647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8852d7c91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8852d7c91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8852d7c9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8852d7c9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8852d7c9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8852d7c9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essentially solving a </a:t>
            </a:r>
            <a:r>
              <a:rPr lang="en"/>
              <a:t>classification problem on a set of time series data and recurrent neural network is the most prevalently used deep learning model for this type of problem. </a:t>
            </a:r>
            <a:endParaRPr/>
          </a:p>
          <a:p>
            <a:pPr indent="0" lvl="0" marL="0" rtl="0" algn="l">
              <a:spcBef>
                <a:spcPts val="0"/>
              </a:spcBef>
              <a:spcAft>
                <a:spcPts val="0"/>
              </a:spcAft>
              <a:buNone/>
            </a:pPr>
            <a:r>
              <a:rPr lang="en"/>
              <a:t>Simple RNN uses simple internal states to process different lengths of input sequences, there are two modified versions of RNN, called…, they are similar in performance and both addresses the problem of vanishing gradient which a simple RNN faces. </a:t>
            </a:r>
            <a:endParaRPr/>
          </a:p>
          <a:p>
            <a:pPr indent="0" lvl="0" marL="0" rtl="0" algn="l">
              <a:spcBef>
                <a:spcPts val="0"/>
              </a:spcBef>
              <a:spcAft>
                <a:spcPts val="0"/>
              </a:spcAft>
              <a:buNone/>
            </a:pPr>
            <a:r>
              <a:rPr lang="en"/>
              <a:t>We chose GRU as the model for trial in early stages because it trains faster than LSTM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8852d7c91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8852d7c91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prepare the data for model training. Using pre-trained mediapipe model, we can extract the hand features in each frame of the video and store in as a 4D array.</a:t>
            </a:r>
            <a:endParaRPr/>
          </a:p>
          <a:p>
            <a:pPr indent="0" lvl="0" marL="0" rtl="0" algn="l">
              <a:spcBef>
                <a:spcPts val="0"/>
              </a:spcBef>
              <a:spcAft>
                <a:spcPts val="0"/>
              </a:spcAft>
              <a:buNone/>
            </a:pPr>
            <a:r>
              <a:rPr lang="en"/>
              <a:t>We then randomly partition the dataset into train, development and test set.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8852d7c91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8852d7c91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replace the NaN values in the 4D array with zeros, but cause NaN means not a number and cannot be used by the model in prediction calculation. After this step of data cleaning, we obtained a prediction accuracy of 3%, which was far from satisfactory. How do we improve from 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8852d7c91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8852d7c91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to go back to the dataset, and remove less-represented words. Some words only </a:t>
            </a:r>
            <a:r>
              <a:rPr lang="en"/>
              <a:t>have</a:t>
            </a:r>
            <a:r>
              <a:rPr lang="en"/>
              <a:t> 1 corresponding video for the model to learn, while some others have more than 20-30 videos</a:t>
            </a:r>
            <a:endParaRPr/>
          </a:p>
          <a:p>
            <a:pPr indent="0" lvl="0" marL="0" rtl="0" algn="l">
              <a:spcBef>
                <a:spcPts val="0"/>
              </a:spcBef>
              <a:spcAft>
                <a:spcPts val="0"/>
              </a:spcAft>
              <a:buNone/>
            </a:pPr>
            <a:r>
              <a:rPr lang="en"/>
              <a:t>The model is unable to learn much about less-represented words and hence cannot </a:t>
            </a:r>
            <a:r>
              <a:rPr lang="en"/>
              <a:t>predict</a:t>
            </a:r>
            <a:r>
              <a:rPr lang="en"/>
              <a:t> them accurately.</a:t>
            </a:r>
            <a:endParaRPr/>
          </a:p>
          <a:p>
            <a:pPr indent="0" lvl="0" marL="0" rtl="0" algn="l">
              <a:spcBef>
                <a:spcPts val="0"/>
              </a:spcBef>
              <a:spcAft>
                <a:spcPts val="0"/>
              </a:spcAft>
              <a:buNone/>
            </a:pPr>
            <a:r>
              <a:rPr lang="en"/>
              <a:t>1970 words -- 111 words, each with at </a:t>
            </a:r>
            <a:r>
              <a:rPr lang="en"/>
              <a:t>least</a:t>
            </a:r>
            <a:r>
              <a:rPr lang="en"/>
              <a:t> 16 </a:t>
            </a:r>
            <a:r>
              <a:rPr lang="en"/>
              <a:t>corresponding</a:t>
            </a:r>
            <a:r>
              <a:rPr lang="en"/>
              <a:t> videos</a:t>
            </a:r>
            <a:endParaRPr/>
          </a:p>
          <a:p>
            <a:pPr indent="0" lvl="0" marL="0" rtl="0" algn="l">
              <a:spcBef>
                <a:spcPts val="0"/>
              </a:spcBef>
              <a:spcAft>
                <a:spcPts val="0"/>
              </a:spcAft>
              <a:buNone/>
            </a:pPr>
            <a:r>
              <a:rPr lang="en"/>
              <a:t>Random select 16 frames non-0, to reduce frame repetition and </a:t>
            </a:r>
            <a:r>
              <a:rPr lang="en"/>
              <a:t>accelerate</a:t>
            </a:r>
            <a:r>
              <a:rPr lang="en"/>
              <a:t> training speed</a:t>
            </a:r>
            <a:endParaRPr/>
          </a:p>
          <a:p>
            <a:pPr indent="0" lvl="0" marL="0" rtl="0" algn="l">
              <a:spcBef>
                <a:spcPts val="0"/>
              </a:spcBef>
              <a:spcAft>
                <a:spcPts val="0"/>
              </a:spcAft>
              <a:buNone/>
            </a:pPr>
            <a:r>
              <a:rPr lang="en"/>
              <a:t>Store</a:t>
            </a:r>
            <a:r>
              <a:rPr lang="en"/>
              <a:t> the data [16, 2 ,21, 3]</a:t>
            </a:r>
            <a:endParaRPr/>
          </a:p>
          <a:p>
            <a:pPr indent="0" lvl="0" marL="0" rtl="0" algn="l">
              <a:spcBef>
                <a:spcPts val="0"/>
              </a:spcBef>
              <a:spcAft>
                <a:spcPts val="0"/>
              </a:spcAft>
              <a:buNone/>
            </a:pPr>
            <a:r>
              <a:rPr lang="en"/>
              <a:t>Accuracy:</a:t>
            </a:r>
            <a:endParaRPr/>
          </a:p>
          <a:p>
            <a:pPr indent="0" lvl="0" marL="0" rtl="0" algn="l">
              <a:spcBef>
                <a:spcPts val="0"/>
              </a:spcBef>
              <a:spcAft>
                <a:spcPts val="0"/>
              </a:spcAft>
              <a:buNone/>
            </a:pPr>
            <a:r>
              <a:rPr lang="en"/>
              <a:t>Can we do better?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8852d7c91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8852d7c91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fix set of 16 frames, some frames are not utillized to train</a:t>
            </a:r>
            <a:endParaRPr/>
          </a:p>
          <a:p>
            <a:pPr indent="0" lvl="0" marL="0" rtl="0" algn="l">
              <a:spcBef>
                <a:spcPts val="0"/>
              </a:spcBef>
              <a:spcAft>
                <a:spcPts val="0"/>
              </a:spcAft>
              <a:buNone/>
            </a:pPr>
            <a:r>
              <a:rPr lang="en"/>
              <a:t>Solution: random selection at beginning of each epoch, diff set of frames used</a:t>
            </a:r>
            <a:endParaRPr/>
          </a:p>
          <a:p>
            <a:pPr indent="0" lvl="0" marL="0" rtl="0" algn="l">
              <a:spcBef>
                <a:spcPts val="0"/>
              </a:spcBef>
              <a:spcAft>
                <a:spcPts val="0"/>
              </a:spcAft>
              <a:buNone/>
            </a:pPr>
            <a:r>
              <a:rPr lang="en"/>
              <a:t>Accuracy:</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8852d7c91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8852d7c91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hyperparameters involved in our model.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The first hyperparameter controls the amount of information fed into the neural network. </a:t>
            </a:r>
            <a:r>
              <a:rPr lang="en"/>
              <a:t>Because</a:t>
            </a:r>
            <a:r>
              <a:rPr lang="en"/>
              <a:t> sequence </a:t>
            </a:r>
            <a:r>
              <a:rPr lang="en"/>
              <a:t>length determines the number of frames selected for each model.</a:t>
            </a:r>
            <a:endParaRPr/>
          </a:p>
          <a:p>
            <a:pPr indent="0" lvl="0" marL="0" rtl="0" algn="l">
              <a:spcBef>
                <a:spcPts val="0"/>
              </a:spcBef>
              <a:spcAft>
                <a:spcPts val="0"/>
              </a:spcAft>
              <a:buNone/>
            </a:pPr>
            <a:r>
              <a:rPr lang="en"/>
              <a:t>The next three hyperparameters, …, adjusts the complexity of the neural network</a:t>
            </a:r>
            <a:endParaRPr/>
          </a:p>
          <a:p>
            <a:pPr indent="0" lvl="0" marL="0" rtl="0" algn="l">
              <a:spcBef>
                <a:spcPts val="0"/>
              </a:spcBef>
              <a:spcAft>
                <a:spcPts val="0"/>
              </a:spcAft>
              <a:buNone/>
            </a:pPr>
            <a:r>
              <a:rPr lang="en"/>
              <a:t>Batch_size and learning_rate regulates learning process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8852d7c91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8852d7c91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seq_len is too small, there would not be enough information for the model to learn.</a:t>
            </a:r>
            <a:endParaRPr/>
          </a:p>
          <a:p>
            <a:pPr indent="0" lvl="0" marL="0" rtl="0" algn="l">
              <a:spcBef>
                <a:spcPts val="0"/>
              </a:spcBef>
              <a:spcAft>
                <a:spcPts val="0"/>
              </a:spcAft>
              <a:buNone/>
            </a:pPr>
            <a:r>
              <a:rPr lang="en"/>
              <a:t>if the sequence is too long, </a:t>
            </a:r>
            <a:r>
              <a:rPr lang="en" strike="sngStrike"/>
              <a:t>there may be too many </a:t>
            </a:r>
            <a:r>
              <a:rPr lang="en" strike="sngStrike"/>
              <a:t>similar</a:t>
            </a:r>
            <a:r>
              <a:rPr lang="en" strike="sngStrike"/>
              <a:t> frames, and</a:t>
            </a:r>
            <a:r>
              <a:rPr lang="en"/>
              <a:t> the model may forget the information earlier in the sequence.</a:t>
            </a:r>
            <a:endParaRPr/>
          </a:p>
          <a:p>
            <a:pPr indent="0" lvl="0" marL="0" rtl="0" algn="l">
              <a:spcBef>
                <a:spcPts val="0"/>
              </a:spcBef>
              <a:spcAft>
                <a:spcPts val="0"/>
              </a:spcAft>
              <a:buNone/>
            </a:pPr>
            <a:r>
              <a:rPr lang="en"/>
              <a:t>In the graph, the x-axis is the number of epochs, the y-axis is accuracy.</a:t>
            </a:r>
            <a:endParaRPr/>
          </a:p>
          <a:p>
            <a:pPr indent="0" lvl="0" marL="0" rtl="0" algn="l">
              <a:spcBef>
                <a:spcPts val="0"/>
              </a:spcBef>
              <a:spcAft>
                <a:spcPts val="0"/>
              </a:spcAft>
              <a:buNone/>
            </a:pPr>
            <a:r>
              <a:rPr lang="en"/>
              <a:t>According to the above comparison, 8 frames per video, the green line, gave the best performance, thus it was chosen.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8852d7c91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8852d7c91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hyperparameters of the GRU model.</a:t>
            </a:r>
            <a:endParaRPr/>
          </a:p>
          <a:p>
            <a:pPr indent="0" lvl="0" marL="0" rtl="0" algn="l">
              <a:spcBef>
                <a:spcPts val="0"/>
              </a:spcBef>
              <a:spcAft>
                <a:spcPts val="0"/>
              </a:spcAft>
              <a:buNone/>
            </a:pPr>
            <a:r>
              <a:rPr lang="en"/>
              <a:t>They will adjust the complexity of the model.</a:t>
            </a:r>
            <a:endParaRPr/>
          </a:p>
          <a:p>
            <a:pPr indent="0" lvl="0" marL="0" rtl="0" algn="l">
              <a:spcBef>
                <a:spcPts val="0"/>
              </a:spcBef>
              <a:spcAft>
                <a:spcPts val="0"/>
              </a:spcAft>
              <a:buNone/>
            </a:pPr>
            <a:r>
              <a:rPr lang="en"/>
              <a:t>Since the model was to make predictions among 111 words, a relatively larger hidden size was preferred. According to the graph, we decided to use hidden size of 512.</a:t>
            </a:r>
            <a:endParaRPr/>
          </a:p>
          <a:p>
            <a:pPr indent="0" lvl="0" marL="0" rtl="0" algn="l">
              <a:spcBef>
                <a:spcPts val="0"/>
              </a:spcBef>
              <a:spcAft>
                <a:spcPts val="0"/>
              </a:spcAft>
              <a:buNone/>
            </a:pPr>
            <a:r>
              <a:rPr lang="en"/>
              <a:t>A GRU model that had too many layers would be too complex and would have a higher chance of overfitting on the train dataset. </a:t>
            </a:r>
            <a:r>
              <a:rPr lang="en">
                <a:solidFill>
                  <a:schemeClr val="dk1"/>
                </a:solidFill>
              </a:rPr>
              <a:t>According to the graph, we chose num_layers = 2.</a:t>
            </a:r>
            <a:endParaRPr>
              <a:solidFill>
                <a:schemeClr val="dk1"/>
              </a:solidFill>
            </a:endParaRPr>
          </a:p>
          <a:p>
            <a:pPr indent="0" lvl="0" marL="0" rtl="0" algn="l">
              <a:spcBef>
                <a:spcPts val="0"/>
              </a:spcBef>
              <a:spcAft>
                <a:spcPts val="0"/>
              </a:spcAft>
              <a:buNone/>
            </a:pPr>
            <a:r>
              <a:rPr lang="en">
                <a:solidFill>
                  <a:schemeClr val="dk1"/>
                </a:solidFill>
              </a:rPr>
              <a:t>We also tried Bi-model, but it did not improve the accuracy. This is probably because our data was a time series and should not be interpreted in the reverse order. Thus we decided to use a single direction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afa5647d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afa5647d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8852d7c91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8852d7c91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Here are the hyperparameters for training process.</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By experiments, an appropriate batch size of 32, and learning rate of 0.001 were used for better performance.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In order to fully utilize the power of GPU to accelerate the learning process, we should not use a very small batch size. We chose to use 32 as batch size.</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If the learning rate is too small, the loss would not improve much over many epochs and might get stuck in the local minima. If the learning rate is too large, the loss might overstep the global minimum.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Hence, the appropriate learning rate must be selected and we eventually used a learning rate of 0.001.</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8852d7c91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8852d7c91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Among three different RNN models, our choice of GRU has been validated here. As it trained fastest and gave the best performance.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8852d7c91_5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8852d7c91_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Because our dataset was small and the model was quite complex, we faced the problem of overfitting.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8852d7c91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d8852d7c91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What is overfitting? The model corresponds too close to the train dataset and fail to generalize on future dataset. </a:t>
            </a:r>
            <a:endParaRPr/>
          </a:p>
          <a:p>
            <a:pPr indent="0" lvl="0" marL="0" rtl="0" algn="l">
              <a:spcBef>
                <a:spcPts val="0"/>
              </a:spcBef>
              <a:spcAft>
                <a:spcPts val="0"/>
              </a:spcAft>
              <a:buNone/>
            </a:pPr>
            <a:r>
              <a:rPr lang="en"/>
              <a:t>Signs of overfitting? The train accuracy is increasing while the accuracy on dev set is non-increasing.</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deal it, we tried two methods.</a:t>
            </a:r>
            <a:endParaRPr/>
          </a:p>
          <a:p>
            <a:pPr indent="0" lvl="0" marL="0" rtl="0" algn="l">
              <a:spcBef>
                <a:spcPts val="0"/>
              </a:spcBef>
              <a:spcAft>
                <a:spcPts val="0"/>
              </a:spcAft>
              <a:buNone/>
            </a:pPr>
            <a:r>
              <a:rPr lang="en"/>
              <a:t>One was regularization: we added additional penalty to the loss so the parameters would not be too large, and used dropout /*so some parameters would not be updated during the </a:t>
            </a:r>
            <a:r>
              <a:rPr lang="en"/>
              <a:t>back propagation</a:t>
            </a:r>
            <a:r>
              <a:rPr lang="en"/>
              <a:t>.*/ However, these methods failed to improve our model. </a:t>
            </a:r>
            <a:endParaRPr/>
          </a:p>
          <a:p>
            <a:pPr indent="0" lvl="0" marL="0" rtl="0" algn="l">
              <a:spcBef>
                <a:spcPts val="0"/>
              </a:spcBef>
              <a:spcAft>
                <a:spcPts val="0"/>
              </a:spcAft>
              <a:buNone/>
            </a:pPr>
            <a:r>
              <a:rPr lang="en"/>
              <a:t>Another method was Data Augmentation, which is modifying the data slightly to increase the size of dataset.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8852d7c91_5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d8852d7c91_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three methods for Data Augmentation</a:t>
            </a:r>
            <a:endParaRPr/>
          </a:p>
          <a:p>
            <a:pPr indent="0" lvl="0" marL="0" rtl="0" algn="l">
              <a:spcBef>
                <a:spcPts val="0"/>
              </a:spcBef>
              <a:spcAft>
                <a:spcPts val="0"/>
              </a:spcAft>
              <a:buNone/>
            </a:pPr>
            <a:r>
              <a:rPr lang="en"/>
              <a:t>As mentioned earlier by Xinhui, we applied random </a:t>
            </a:r>
            <a:r>
              <a:rPr lang="en"/>
              <a:t>selection</a:t>
            </a:r>
            <a:r>
              <a:rPr lang="en"/>
              <a:t> of frames at the start of each epoch, and it has been proven to be effective.</a:t>
            </a:r>
            <a:endParaRPr/>
          </a:p>
          <a:p>
            <a:pPr indent="0" lvl="0" marL="0" rtl="0" algn="l">
              <a:spcBef>
                <a:spcPts val="0"/>
              </a:spcBef>
              <a:spcAft>
                <a:spcPts val="0"/>
              </a:spcAft>
              <a:buNone/>
            </a:pPr>
            <a:r>
              <a:rPr lang="en"/>
              <a:t>Second, As a uniform shift of hand gesture would not change its meaning, we added a shift to x and y when the array was loaded. By </a:t>
            </a:r>
            <a:r>
              <a:rPr lang="en"/>
              <a:t>experiments</a:t>
            </a:r>
            <a:r>
              <a:rPr lang="en"/>
              <a:t>, a uniform shift with a random value between -0.1 to +0.1 can improve the dev accuracy.</a:t>
            </a:r>
            <a:endParaRPr/>
          </a:p>
          <a:p>
            <a:pPr indent="0" lvl="0" marL="0" rtl="0" algn="l">
              <a:spcBef>
                <a:spcPts val="0"/>
              </a:spcBef>
              <a:spcAft>
                <a:spcPts val="0"/>
              </a:spcAft>
              <a:buNone/>
            </a:pPr>
            <a:r>
              <a:rPr lang="en"/>
              <a:t>We also tried to mirror the videos, but this showed no </a:t>
            </a:r>
            <a:r>
              <a:rPr lang="en"/>
              <a:t>improvements</a:t>
            </a:r>
            <a:r>
              <a:rPr lang="en"/>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8852d7c91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8852d7c91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adjusted our model and data according to these four steps, we </a:t>
            </a:r>
            <a:r>
              <a:rPr lang="en"/>
              <a:t>eventually</a:t>
            </a:r>
            <a:r>
              <a:rPr lang="en"/>
              <a:t> achieved test accuracy of 52.99%.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8852d7c91_1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8852d7c91_1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8852d7c91_1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8852d7c91_1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8852d7c91_1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d8852d7c91_1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8852d7c91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8852d7c91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7afa5647d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afa5647d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8852d7c91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d8852d7c91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make improvements targeting on the shortcomings of the </a:t>
            </a:r>
            <a:r>
              <a:rPr lang="en"/>
              <a:t>existing</a:t>
            </a:r>
            <a:r>
              <a:rPr lang="en"/>
              <a: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instance, at the moment our sign language recorded videos are only sourced from the WLASL database. If time and resources are permissible, we can source more videos from multiple database, so as to expand the quantity and variety of our overall database.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 a larger database, it is possible that we can have a less biased data, thereby allowing for extending the interpretation capabilities to be able to interpret more ASL words.</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8852d7c91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8852d7c91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Also, perhaps in a few more years of time, there will be better performing APIs that can perform the function of hand landmark feature extraction. This could provide a more reliable tool for generating more accurate NumPy arrays for our model training purposes.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Throughout our project, we realised that model accuracy is very much reliant on the quality and quantity of database. Perhaps with the database improvements as mentioned above, it is possible for the model to enhance the accuracy.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8852d7c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d8852d7c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our model is only capable of interpreting individual sign language gesture at each video-taking, each time generating only 1 interpreted English word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model could be useful for individual learning and training purposes, but would be less useful in real-life application, as most of the real-life scenarios would involve sign language conversations in complete sentences, in other words, consecutive performance of sign language gestures.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future improvements can focus on extending the capability of the computer application to be able to interpret consecutive hand gestures and form an array of English words output.</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8852d7c9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8852d7c9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the situation when our model is capable of interpreting consecutive sign language gestures, as mentioned above. Our final step of improvement could focus on converting the English word array into a meaningful English sentence using NLP techniques.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8852d7c91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8852d7c91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8852d7c91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8852d7c91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8852d7c9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d8852d7c9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8852d7c91_1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8852d7c91_1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7afa5647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7afa5647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7afa5647d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7afa5647d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7afa5647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afa5647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8852d7c91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8852d7c91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d8852d7c91_1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d8852d7c91_1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7afa5647d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7afa5647d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afa5647d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afa5647d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afa56487a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afa56487a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afa56487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afa56487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afa56487a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afa56487a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drive.google.com/file/d/1Jl-z9Q5tnZxiq_IEzu8nPLEmhnhNO5U4/view" TargetMode="Externa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drive.google.com/file/d/1XIGkmpY4PPAKcC-BGCS4WDDN0l5ycvir/view" TargetMode="Externa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drive.google.com/file/d/1mwwci7CEyFi8eN_vtp6mbFhp116upCvW/view" TargetMode="Externa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45.png"/><Relationship Id="rId5" Type="http://schemas.openxmlformats.org/officeDocument/2006/relationships/image" Target="../media/image16.png"/><Relationship Id="rId6"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21.jpg"/><Relationship Id="rId5"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9.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t>U</a:t>
            </a:r>
            <a:r>
              <a:rPr lang="en" sz="3600"/>
              <a:t>TILISING</a:t>
            </a:r>
            <a:r>
              <a:rPr lang="en" sz="3600"/>
              <a:t> DEEP LEARNING IN </a:t>
            </a:r>
            <a:endParaRPr sz="3600"/>
          </a:p>
          <a:p>
            <a:pPr indent="0" lvl="0" marL="0" rtl="0" algn="ctr">
              <a:spcBef>
                <a:spcPts val="0"/>
              </a:spcBef>
              <a:spcAft>
                <a:spcPts val="0"/>
              </a:spcAft>
              <a:buNone/>
            </a:pPr>
            <a:r>
              <a:rPr lang="en" sz="3600"/>
              <a:t>SIGN LANGUAGE </a:t>
            </a:r>
            <a:endParaRPr sz="3600"/>
          </a:p>
          <a:p>
            <a:pPr indent="0" lvl="0" marL="0" rtl="0" algn="ctr">
              <a:spcBef>
                <a:spcPts val="0"/>
              </a:spcBef>
              <a:spcAft>
                <a:spcPts val="0"/>
              </a:spcAft>
              <a:buNone/>
            </a:pPr>
            <a:r>
              <a:rPr lang="en" sz="3600"/>
              <a:t>RECOGNITION &amp; INTERPRETATION</a:t>
            </a:r>
            <a:endParaRPr sz="3600"/>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None/>
            </a:pPr>
            <a:r>
              <a:rPr lang="en" sz="1800"/>
              <a:t>CHAN JOSHUA JUAN YIN 	| 	BRANDON LIN ZHAN HONG 		| 	DUONG NGOC YEN</a:t>
            </a:r>
            <a:endParaRPr sz="1800"/>
          </a:p>
          <a:p>
            <a:pPr indent="0" lvl="0" marL="0" rtl="0" algn="ctr">
              <a:lnSpc>
                <a:spcPct val="150000"/>
              </a:lnSpc>
              <a:spcBef>
                <a:spcPts val="0"/>
              </a:spcBef>
              <a:spcAft>
                <a:spcPts val="0"/>
              </a:spcAft>
              <a:buNone/>
            </a:pPr>
            <a:r>
              <a:rPr lang="en" sz="1800"/>
              <a:t>PHAM VAN LONG PHUOC	 |	 YU XINHUI 	| 	WANG YUJING</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0" y="0"/>
            <a:ext cx="9144000" cy="5143496"/>
          </a:xfrm>
          <a:prstGeom prst="rect">
            <a:avLst/>
          </a:prstGeom>
          <a:noFill/>
          <a:ln>
            <a:noFill/>
          </a:ln>
        </p:spPr>
      </p:pic>
      <p:sp>
        <p:nvSpPr>
          <p:cNvPr id="135" name="Google Shape;13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6" name="Google Shape;136;p22"/>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0" y="0"/>
            <a:ext cx="9144000" cy="5143496"/>
          </a:xfrm>
          <a:prstGeom prst="rect">
            <a:avLst/>
          </a:prstGeom>
          <a:noFill/>
          <a:ln>
            <a:noFill/>
          </a:ln>
        </p:spPr>
      </p:pic>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4" name="Google Shape;144;p23"/>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4" title="Doctor.mp4">
            <a:hlinkClick r:id="rId3"/>
          </p:cNvPr>
          <p:cNvPicPr preferRelativeResize="0"/>
          <p:nvPr/>
        </p:nvPicPr>
        <p:blipFill>
          <a:blip r:embed="rId4">
            <a:alphaModFix/>
          </a:blip>
          <a:stretch>
            <a:fillRect/>
          </a:stretch>
        </p:blipFill>
        <p:spPr>
          <a:xfrm>
            <a:off x="0" y="38050"/>
            <a:ext cx="9144000" cy="5067398"/>
          </a:xfrm>
          <a:prstGeom prst="rect">
            <a:avLst/>
          </a:prstGeom>
          <a:noFill/>
          <a:ln>
            <a:noFill/>
          </a:ln>
        </p:spPr>
      </p:pic>
      <p:sp>
        <p:nvSpPr>
          <p:cNvPr id="151" name="Google Shape;15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24"/>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5"/>
          <p:cNvPicPr preferRelativeResize="0"/>
          <p:nvPr/>
        </p:nvPicPr>
        <p:blipFill>
          <a:blip r:embed="rId3">
            <a:alphaModFix/>
          </a:blip>
          <a:stretch>
            <a:fillRect/>
          </a:stretch>
        </p:blipFill>
        <p:spPr>
          <a:xfrm>
            <a:off x="0" y="451"/>
            <a:ext cx="9144002" cy="5142598"/>
          </a:xfrm>
          <a:prstGeom prst="rect">
            <a:avLst/>
          </a:prstGeom>
          <a:noFill/>
          <a:ln>
            <a:noFill/>
          </a:ln>
        </p:spPr>
      </p:pic>
      <p:sp>
        <p:nvSpPr>
          <p:cNvPr id="162" name="Google Shape;162;p25"/>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6" title="Computer.mpeg">
            <a:hlinkClick r:id="rId3"/>
          </p:cNvPr>
          <p:cNvPicPr preferRelativeResize="0"/>
          <p:nvPr/>
        </p:nvPicPr>
        <p:blipFill>
          <a:blip r:embed="rId4">
            <a:alphaModFix/>
          </a:blip>
          <a:stretch>
            <a:fillRect/>
          </a:stretch>
        </p:blipFill>
        <p:spPr>
          <a:xfrm>
            <a:off x="0" y="38097"/>
            <a:ext cx="9144000" cy="5067305"/>
          </a:xfrm>
          <a:prstGeom prst="rect">
            <a:avLst/>
          </a:prstGeom>
          <a:noFill/>
          <a:ln>
            <a:noFill/>
          </a:ln>
        </p:spPr>
      </p:pic>
      <p:sp>
        <p:nvSpPr>
          <p:cNvPr id="169" name="Google Shape;16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0" name="Google Shape;170;p26"/>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9" name="Google Shape;179;p27"/>
          <p:cNvPicPr preferRelativeResize="0"/>
          <p:nvPr/>
        </p:nvPicPr>
        <p:blipFill>
          <a:blip r:embed="rId3">
            <a:alphaModFix/>
          </a:blip>
          <a:stretch>
            <a:fillRect/>
          </a:stretch>
        </p:blipFill>
        <p:spPr>
          <a:xfrm>
            <a:off x="0" y="451"/>
            <a:ext cx="9144002" cy="5142598"/>
          </a:xfrm>
          <a:prstGeom prst="rect">
            <a:avLst/>
          </a:prstGeom>
          <a:noFill/>
          <a:ln>
            <a:noFill/>
          </a:ln>
        </p:spPr>
      </p:pic>
      <p:sp>
        <p:nvSpPr>
          <p:cNvPr id="180" name="Google Shape;180;p27"/>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8" title="City.mp4">
            <a:hlinkClick r:id="rId3"/>
          </p:cNvPr>
          <p:cNvPicPr preferRelativeResize="0"/>
          <p:nvPr/>
        </p:nvPicPr>
        <p:blipFill>
          <a:blip r:embed="rId4">
            <a:alphaModFix/>
          </a:blip>
          <a:stretch>
            <a:fillRect/>
          </a:stretch>
        </p:blipFill>
        <p:spPr>
          <a:xfrm>
            <a:off x="0" y="38097"/>
            <a:ext cx="9144000" cy="5067305"/>
          </a:xfrm>
          <a:prstGeom prst="rect">
            <a:avLst/>
          </a:prstGeom>
          <a:noFill/>
          <a:ln>
            <a:noFill/>
          </a:ln>
        </p:spPr>
      </p:pic>
      <p:sp>
        <p:nvSpPr>
          <p:cNvPr id="187" name="Google Shape;18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8"/>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7" name="Google Shape;197;p29"/>
          <p:cNvPicPr preferRelativeResize="0"/>
          <p:nvPr/>
        </p:nvPicPr>
        <p:blipFill>
          <a:blip r:embed="rId3">
            <a:alphaModFix/>
          </a:blip>
          <a:stretch>
            <a:fillRect/>
          </a:stretch>
        </p:blipFill>
        <p:spPr>
          <a:xfrm>
            <a:off x="0" y="451"/>
            <a:ext cx="9144002" cy="5142598"/>
          </a:xfrm>
          <a:prstGeom prst="rect">
            <a:avLst/>
          </a:prstGeom>
          <a:noFill/>
          <a:ln>
            <a:noFill/>
          </a:ln>
        </p:spPr>
      </p:pic>
      <p:sp>
        <p:nvSpPr>
          <p:cNvPr id="198" name="Google Shape;198;p29"/>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p14:dur="2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30"/>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Merits &amp; Limitations</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3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Merits</a:t>
            </a:r>
            <a:endParaRPr/>
          </a:p>
        </p:txBody>
      </p:sp>
      <p:sp>
        <p:nvSpPr>
          <p:cNvPr id="212" name="Google Shape;212;p31"/>
          <p:cNvSpPr txBox="1"/>
          <p:nvPr>
            <p:ph idx="2" type="body"/>
          </p:nvPr>
        </p:nvSpPr>
        <p:spPr>
          <a:xfrm>
            <a:off x="539925" y="1429025"/>
            <a:ext cx="7377600" cy="46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Expand the capacity</a:t>
            </a:r>
            <a:r>
              <a:rPr lang="en"/>
              <a:t> of interpretation to </a:t>
            </a:r>
            <a:r>
              <a:rPr b="1" lang="en"/>
              <a:t>111</a:t>
            </a:r>
            <a:r>
              <a:rPr lang="en"/>
              <a:t> words</a:t>
            </a:r>
            <a:endParaRPr/>
          </a:p>
          <a:p>
            <a:pPr indent="0" lvl="0" marL="0" rtl="0" algn="ctr">
              <a:spcBef>
                <a:spcPts val="1200"/>
              </a:spcBef>
              <a:spcAft>
                <a:spcPts val="0"/>
              </a:spcAft>
              <a:buNone/>
            </a:pPr>
            <a:r>
              <a:t/>
            </a:r>
            <a:endParaRPr b="1"/>
          </a:p>
          <a:p>
            <a:pPr indent="0" lvl="0" marL="0" rtl="0" algn="ctr">
              <a:spcBef>
                <a:spcPts val="1200"/>
              </a:spcBef>
              <a:spcAft>
                <a:spcPts val="1200"/>
              </a:spcAft>
              <a:buNone/>
            </a:pPr>
            <a:r>
              <a:t/>
            </a:r>
            <a:endParaRPr b="1"/>
          </a:p>
        </p:txBody>
      </p:sp>
      <p:pic>
        <p:nvPicPr>
          <p:cNvPr id="213" name="Google Shape;213;p31"/>
          <p:cNvPicPr preferRelativeResize="0"/>
          <p:nvPr/>
        </p:nvPicPr>
        <p:blipFill>
          <a:blip r:embed="rId3">
            <a:alphaModFix/>
          </a:blip>
          <a:stretch>
            <a:fillRect/>
          </a:stretch>
        </p:blipFill>
        <p:spPr>
          <a:xfrm>
            <a:off x="1218874" y="2491250"/>
            <a:ext cx="2410550" cy="1707350"/>
          </a:xfrm>
          <a:prstGeom prst="rect">
            <a:avLst/>
          </a:prstGeom>
          <a:noFill/>
          <a:ln>
            <a:noFill/>
          </a:ln>
        </p:spPr>
      </p:pic>
      <p:sp>
        <p:nvSpPr>
          <p:cNvPr id="214" name="Google Shape;214;p31"/>
          <p:cNvSpPr txBox="1"/>
          <p:nvPr/>
        </p:nvSpPr>
        <p:spPr>
          <a:xfrm>
            <a:off x="4959400" y="2556950"/>
            <a:ext cx="28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15" name="Google Shape;215;p31"/>
          <p:cNvSpPr txBox="1"/>
          <p:nvPr/>
        </p:nvSpPr>
        <p:spPr>
          <a:xfrm>
            <a:off x="5205400" y="3021675"/>
            <a:ext cx="261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666666"/>
                </a:solidFill>
                <a:latin typeface="Source Code Pro"/>
                <a:ea typeface="Source Code Pro"/>
                <a:cs typeface="Source Code Pro"/>
                <a:sym typeface="Source Code Pro"/>
              </a:rPr>
              <a:t>111 Words</a:t>
            </a:r>
            <a:endParaRPr b="1" sz="3000">
              <a:solidFill>
                <a:srgbClr val="666666"/>
              </a:solidFill>
              <a:latin typeface="Source Code Pro"/>
              <a:ea typeface="Source Code Pro"/>
              <a:cs typeface="Source Code Pro"/>
              <a:sym typeface="Source Code Pro"/>
            </a:endParaRPr>
          </a:p>
        </p:txBody>
      </p:sp>
      <p:pic>
        <p:nvPicPr>
          <p:cNvPr id="216" name="Google Shape;216;p31"/>
          <p:cNvPicPr preferRelativeResize="0"/>
          <p:nvPr/>
        </p:nvPicPr>
        <p:blipFill rotWithShape="1">
          <a:blip r:embed="rId4">
            <a:alphaModFix/>
          </a:blip>
          <a:srcRect b="21398" l="0" r="0" t="10234"/>
          <a:stretch/>
        </p:blipFill>
        <p:spPr>
          <a:xfrm>
            <a:off x="1268825" y="2422650"/>
            <a:ext cx="2310643" cy="2106275"/>
          </a:xfrm>
          <a:prstGeom prst="rect">
            <a:avLst/>
          </a:prstGeom>
          <a:noFill/>
          <a:ln>
            <a:noFill/>
          </a:ln>
        </p:spPr>
      </p:pic>
      <p:pic>
        <p:nvPicPr>
          <p:cNvPr id="217" name="Google Shape;217;p31"/>
          <p:cNvPicPr preferRelativeResize="0"/>
          <p:nvPr/>
        </p:nvPicPr>
        <p:blipFill>
          <a:blip r:embed="rId5">
            <a:alphaModFix/>
          </a:blip>
          <a:stretch>
            <a:fillRect/>
          </a:stretch>
        </p:blipFill>
        <p:spPr>
          <a:xfrm>
            <a:off x="4788550" y="2292338"/>
            <a:ext cx="2617501" cy="2583937"/>
          </a:xfrm>
          <a:prstGeom prst="rect">
            <a:avLst/>
          </a:prstGeom>
          <a:noFill/>
          <a:ln>
            <a:noFill/>
          </a:ln>
        </p:spPr>
      </p:pic>
      <p:sp>
        <p:nvSpPr>
          <p:cNvPr id="218" name="Google Shape;218;p31"/>
          <p:cNvSpPr txBox="1"/>
          <p:nvPr/>
        </p:nvSpPr>
        <p:spPr>
          <a:xfrm>
            <a:off x="633225" y="1863725"/>
            <a:ext cx="7284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2"/>
                </a:solidFill>
                <a:latin typeface="Source Code Pro"/>
                <a:ea typeface="Source Code Pro"/>
                <a:cs typeface="Source Code Pro"/>
                <a:sym typeface="Source Code Pro"/>
              </a:rPr>
              <a:t>Our model is </a:t>
            </a:r>
            <a:r>
              <a:rPr b="1" lang="en">
                <a:solidFill>
                  <a:schemeClr val="dk2"/>
                </a:solidFill>
                <a:latin typeface="Source Code Pro"/>
                <a:ea typeface="Source Code Pro"/>
                <a:cs typeface="Source Code Pro"/>
                <a:sym typeface="Source Code Pro"/>
              </a:rPr>
              <a:t>user friendly</a:t>
            </a:r>
            <a:r>
              <a:rPr lang="en">
                <a:solidFill>
                  <a:schemeClr val="dk2"/>
                </a:solidFill>
                <a:latin typeface="Source Code Pro"/>
                <a:ea typeface="Source Code Pro"/>
                <a:cs typeface="Source Code Pro"/>
                <a:sym typeface="Source Code Pro"/>
              </a:rPr>
              <a:t> and </a:t>
            </a:r>
            <a:r>
              <a:rPr b="1" lang="en">
                <a:solidFill>
                  <a:schemeClr val="dk2"/>
                </a:solidFill>
                <a:latin typeface="Source Code Pro"/>
                <a:ea typeface="Source Code Pro"/>
                <a:cs typeface="Source Code Pro"/>
                <a:sym typeface="Source Code Pro"/>
              </a:rPr>
              <a:t>cost saving</a:t>
            </a:r>
            <a:endParaRPr>
              <a:latin typeface="Source Code Pro"/>
              <a:ea typeface="Source Code Pro"/>
              <a:cs typeface="Source Code Pro"/>
              <a:sym typeface="Source Code Pro"/>
            </a:endParaRPr>
          </a:p>
        </p:txBody>
      </p:sp>
      <p:sp>
        <p:nvSpPr>
          <p:cNvPr id="219" name="Google Shape;219;p31"/>
          <p:cNvSpPr txBox="1"/>
          <p:nvPr/>
        </p:nvSpPr>
        <p:spPr>
          <a:xfrm>
            <a:off x="988925" y="1770600"/>
            <a:ext cx="5094900" cy="15453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b="1" lang="en">
                <a:solidFill>
                  <a:schemeClr val="dk2"/>
                </a:solidFill>
                <a:latin typeface="Source Code Pro"/>
                <a:ea typeface="Source Code Pro"/>
                <a:cs typeface="Source Code Pro"/>
                <a:sym typeface="Source Code Pro"/>
              </a:rPr>
              <a:t>Accuracy</a:t>
            </a:r>
            <a:endParaRPr b="1">
              <a:solidFill>
                <a:schemeClr val="dk2"/>
              </a:solidFill>
              <a:latin typeface="Source Code Pro"/>
              <a:ea typeface="Source Code Pro"/>
              <a:cs typeface="Source Code Pro"/>
              <a:sym typeface="Source Code Pro"/>
            </a:endParaRPr>
          </a:p>
          <a:p>
            <a:pPr indent="-317500" lvl="0" marL="457200" rtl="0" algn="l">
              <a:lnSpc>
                <a:spcPct val="115000"/>
              </a:lnSpc>
              <a:spcBef>
                <a:spcPts val="1200"/>
              </a:spcBef>
              <a:spcAft>
                <a:spcPts val="0"/>
              </a:spcAft>
              <a:buClr>
                <a:schemeClr val="dk2"/>
              </a:buClr>
              <a:buSzPts val="1400"/>
              <a:buFont typeface="Source Code Pro"/>
              <a:buChar char="●"/>
            </a:pPr>
            <a:r>
              <a:rPr lang="en">
                <a:solidFill>
                  <a:schemeClr val="dk2"/>
                </a:solidFill>
                <a:latin typeface="Source Code Pro"/>
                <a:ea typeface="Source Code Pro"/>
                <a:cs typeface="Source Code Pro"/>
                <a:sym typeface="Source Code Pro"/>
              </a:rPr>
              <a:t>Train accuracy: 91.43%</a:t>
            </a:r>
            <a:endParaRPr>
              <a:solidFill>
                <a:schemeClr val="dk2"/>
              </a:solidFill>
              <a:latin typeface="Source Code Pro"/>
              <a:ea typeface="Source Code Pro"/>
              <a:cs typeface="Source Code Pro"/>
              <a:sym typeface="Source Code Pro"/>
            </a:endParaRPr>
          </a:p>
          <a:p>
            <a:pPr indent="-317500" lvl="0" marL="457200" rtl="0" algn="l">
              <a:lnSpc>
                <a:spcPct val="115000"/>
              </a:lnSpc>
              <a:spcBef>
                <a:spcPts val="0"/>
              </a:spcBef>
              <a:spcAft>
                <a:spcPts val="0"/>
              </a:spcAft>
              <a:buClr>
                <a:schemeClr val="dk2"/>
              </a:buClr>
              <a:buSzPts val="1400"/>
              <a:buFont typeface="Source Code Pro"/>
              <a:buChar char="●"/>
            </a:pPr>
            <a:r>
              <a:rPr lang="en">
                <a:solidFill>
                  <a:schemeClr val="dk2"/>
                </a:solidFill>
                <a:latin typeface="Source Code Pro"/>
                <a:ea typeface="Source Code Pro"/>
                <a:cs typeface="Source Code Pro"/>
                <a:sym typeface="Source Code Pro"/>
              </a:rPr>
              <a:t>Test accuracy: 52.99%</a:t>
            </a:r>
            <a:endParaRPr>
              <a:solidFill>
                <a:schemeClr val="dk2"/>
              </a:solidFill>
              <a:latin typeface="Source Code Pro"/>
              <a:ea typeface="Source Code Pro"/>
              <a:cs typeface="Source Code Pro"/>
              <a:sym typeface="Source Code Pro"/>
            </a:endParaRPr>
          </a:p>
          <a:p>
            <a:pPr indent="-317500" lvl="0" marL="457200" rtl="0" algn="l">
              <a:lnSpc>
                <a:spcPct val="115000"/>
              </a:lnSpc>
              <a:spcBef>
                <a:spcPts val="0"/>
              </a:spcBef>
              <a:spcAft>
                <a:spcPts val="0"/>
              </a:spcAft>
              <a:buClr>
                <a:schemeClr val="dk2"/>
              </a:buClr>
              <a:buSzPts val="1400"/>
              <a:buFont typeface="Source Code Pro"/>
              <a:buChar char="●"/>
            </a:pPr>
            <a:r>
              <a:rPr lang="en">
                <a:solidFill>
                  <a:schemeClr val="dk2"/>
                </a:solidFill>
                <a:latin typeface="Source Code Pro"/>
                <a:ea typeface="Source Code Pro"/>
                <a:cs typeface="Source Code Pro"/>
                <a:sym typeface="Source Code Pro"/>
              </a:rPr>
              <a:t>Top 3 accuracy: 71.79%</a:t>
            </a:r>
            <a:endParaRPr>
              <a:solidFill>
                <a:schemeClr val="dk2"/>
              </a:solidFill>
              <a:latin typeface="Source Code Pro"/>
              <a:ea typeface="Source Code Pro"/>
              <a:cs typeface="Source Code Pro"/>
              <a:sym typeface="Source Code Pro"/>
            </a:endParaRPr>
          </a:p>
          <a:p>
            <a:pPr indent="-317500" lvl="0" marL="457200" rtl="0" algn="l">
              <a:lnSpc>
                <a:spcPct val="115000"/>
              </a:lnSpc>
              <a:spcBef>
                <a:spcPts val="0"/>
              </a:spcBef>
              <a:spcAft>
                <a:spcPts val="0"/>
              </a:spcAft>
              <a:buClr>
                <a:schemeClr val="dk2"/>
              </a:buClr>
              <a:buSzPts val="1400"/>
              <a:buFont typeface="Source Code Pro"/>
              <a:buChar char="●"/>
            </a:pPr>
            <a:r>
              <a:rPr lang="en">
                <a:solidFill>
                  <a:schemeClr val="dk2"/>
                </a:solidFill>
                <a:latin typeface="Source Code Pro"/>
                <a:ea typeface="Source Code Pro"/>
                <a:cs typeface="Source Code Pro"/>
                <a:sym typeface="Source Code Pro"/>
              </a:rPr>
              <a:t>Top 10 accuracy:  85.47%</a:t>
            </a:r>
            <a:endParaRPr>
              <a:latin typeface="Source Code Pro"/>
              <a:ea typeface="Source Code Pro"/>
              <a:cs typeface="Source Code Pro"/>
              <a:sym typeface="Source Code Pro"/>
            </a:endParaRPr>
          </a:p>
        </p:txBody>
      </p:sp>
      <p:pic>
        <p:nvPicPr>
          <p:cNvPr id="220" name="Google Shape;220;p31"/>
          <p:cNvPicPr preferRelativeResize="0"/>
          <p:nvPr/>
        </p:nvPicPr>
        <p:blipFill>
          <a:blip r:embed="rId6">
            <a:alphaModFix/>
          </a:blip>
          <a:stretch>
            <a:fillRect/>
          </a:stretch>
        </p:blipFill>
        <p:spPr>
          <a:xfrm>
            <a:off x="1473750" y="3315902"/>
            <a:ext cx="2310650" cy="1639823"/>
          </a:xfrm>
          <a:prstGeom prst="rect">
            <a:avLst/>
          </a:prstGeom>
          <a:noFill/>
          <a:ln>
            <a:noFill/>
          </a:ln>
        </p:spPr>
      </p:pic>
      <p:sp>
        <p:nvSpPr>
          <p:cNvPr id="221" name="Google Shape;221;p31"/>
          <p:cNvSpPr txBox="1"/>
          <p:nvPr/>
        </p:nvSpPr>
        <p:spPr>
          <a:xfrm>
            <a:off x="0" y="4743300"/>
            <a:ext cx="71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Code Pro"/>
                <a:ea typeface="Source Code Pro"/>
                <a:cs typeface="Source Code Pro"/>
                <a:sym typeface="Source Code Pro"/>
              </a:rPr>
              <a:t>[4,5]</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3"/>
                                        </p:tgtEl>
                                      </p:cBhvr>
                                    </p:animEffect>
                                    <p:set>
                                      <p:cBhvr>
                                        <p:cTn dur="1" fill="hold">
                                          <p:stCondLst>
                                            <p:cond delay="1000"/>
                                          </p:stCondLst>
                                        </p:cTn>
                                        <p:tgtEl>
                                          <p:spTgt spid="2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xit" presetID="10" presetSubtype="0">
                                  <p:stCondLst>
                                    <p:cond delay="0"/>
                                  </p:stCondLst>
                                  <p:childTnLst>
                                    <p:animEffect filter="fade" transition="out">
                                      <p:cBhvr>
                                        <p:cTn dur="1000"/>
                                        <p:tgtEl>
                                          <p:spTgt spid="219"/>
                                        </p:tgtEl>
                                      </p:cBhvr>
                                    </p:animEffect>
                                    <p:set>
                                      <p:cBhvr>
                                        <p:cTn dur="1" fill="hold">
                                          <p:stCondLst>
                                            <p:cond delay="1000"/>
                                          </p:stCondLst>
                                        </p:cTn>
                                        <p:tgtEl>
                                          <p:spTgt spid="2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0"/>
                                        </p:tgtEl>
                                      </p:cBhvr>
                                    </p:animEffect>
                                    <p:set>
                                      <p:cBhvr>
                                        <p:cTn dur="1" fill="hold">
                                          <p:stCondLst>
                                            <p:cond delay="1000"/>
                                          </p:stCondLst>
                                        </p:cTn>
                                        <p:tgtEl>
                                          <p:spTgt spid="2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5"/>
                                        </p:tgtEl>
                                      </p:cBhvr>
                                    </p:animEffect>
                                    <p:set>
                                      <p:cBhvr>
                                        <p:cTn dur="1" fill="hold">
                                          <p:stCondLst>
                                            <p:cond delay="1000"/>
                                          </p:stCondLst>
                                        </p:cTn>
                                        <p:tgtEl>
                                          <p:spTgt spid="2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69" name="Google Shape;69;p14"/>
          <p:cNvSpPr txBox="1"/>
          <p:nvPr>
            <p:ph idx="1" type="body"/>
          </p:nvPr>
        </p:nvSpPr>
        <p:spPr>
          <a:xfrm>
            <a:off x="311700" y="1468825"/>
            <a:ext cx="8520600" cy="34812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Preface &amp; Objectives</a:t>
            </a:r>
            <a:endParaRPr/>
          </a:p>
          <a:p>
            <a:pPr indent="-342900" lvl="0" marL="457200" rtl="0" algn="l">
              <a:lnSpc>
                <a:spcPct val="150000"/>
              </a:lnSpc>
              <a:spcBef>
                <a:spcPts val="0"/>
              </a:spcBef>
              <a:spcAft>
                <a:spcPts val="0"/>
              </a:spcAft>
              <a:buSzPts val="1800"/>
              <a:buChar char="●"/>
            </a:pPr>
            <a:r>
              <a:rPr lang="en"/>
              <a:t>Product Showcase</a:t>
            </a:r>
            <a:endParaRPr/>
          </a:p>
          <a:p>
            <a:pPr indent="-342900" lvl="0" marL="457200" rtl="0" algn="l">
              <a:lnSpc>
                <a:spcPct val="150000"/>
              </a:lnSpc>
              <a:spcBef>
                <a:spcPts val="0"/>
              </a:spcBef>
              <a:spcAft>
                <a:spcPts val="0"/>
              </a:spcAft>
              <a:buSzPts val="1800"/>
              <a:buChar char="●"/>
            </a:pPr>
            <a:r>
              <a:rPr lang="en"/>
              <a:t>Merits &amp; Limitations</a:t>
            </a:r>
            <a:endParaRPr/>
          </a:p>
          <a:p>
            <a:pPr indent="-342900" lvl="0" marL="457200" rtl="0" algn="l">
              <a:lnSpc>
                <a:spcPct val="150000"/>
              </a:lnSpc>
              <a:spcBef>
                <a:spcPts val="0"/>
              </a:spcBef>
              <a:spcAft>
                <a:spcPts val="0"/>
              </a:spcAft>
              <a:buSzPts val="1800"/>
              <a:buChar char="●"/>
            </a:pPr>
            <a:r>
              <a:rPr lang="en"/>
              <a:t>Approaches &amp; Outcomes</a:t>
            </a:r>
            <a:endParaRPr/>
          </a:p>
          <a:p>
            <a:pPr indent="-342900" lvl="0" marL="457200" rtl="0" algn="l">
              <a:lnSpc>
                <a:spcPct val="150000"/>
              </a:lnSpc>
              <a:spcBef>
                <a:spcPts val="0"/>
              </a:spcBef>
              <a:spcAft>
                <a:spcPts val="0"/>
              </a:spcAft>
              <a:buSzPts val="1800"/>
              <a:buChar char="●"/>
            </a:pPr>
            <a:r>
              <a:rPr lang="en"/>
              <a:t>Future Improvements</a:t>
            </a:r>
            <a:endParaRPr/>
          </a:p>
          <a:p>
            <a:pPr indent="-342900" lvl="0" marL="457200" rtl="0" algn="l">
              <a:lnSpc>
                <a:spcPct val="150000"/>
              </a:lnSpc>
              <a:spcBef>
                <a:spcPts val="0"/>
              </a:spcBef>
              <a:spcAft>
                <a:spcPts val="0"/>
              </a:spcAft>
              <a:buSzPts val="1800"/>
              <a:buChar char="●"/>
            </a:pPr>
            <a:r>
              <a:rPr lang="en"/>
              <a:t>Concluding Statements</a:t>
            </a:r>
            <a:endParaRPr/>
          </a:p>
          <a:p>
            <a:pPr indent="-342900" lvl="0" marL="457200" rtl="0" algn="l">
              <a:lnSpc>
                <a:spcPct val="150000"/>
              </a:lnSpc>
              <a:spcBef>
                <a:spcPts val="0"/>
              </a:spcBef>
              <a:spcAft>
                <a:spcPts val="0"/>
              </a:spcAft>
              <a:buSzPts val="1800"/>
              <a:buChar char="●"/>
            </a:pPr>
            <a:r>
              <a:rPr lang="en"/>
              <a:t>References</a:t>
            </a:r>
            <a:endParaRPr/>
          </a:p>
          <a:p>
            <a:pPr indent="-342900" lvl="0" marL="457200" rtl="0" algn="l">
              <a:lnSpc>
                <a:spcPct val="150000"/>
              </a:lnSpc>
              <a:spcBef>
                <a:spcPts val="0"/>
              </a:spcBef>
              <a:spcAft>
                <a:spcPts val="0"/>
              </a:spcAft>
              <a:buSzPts val="1800"/>
              <a:buChar char="●"/>
            </a:pPr>
            <a:r>
              <a:rPr lang="en"/>
              <a:t>Q&amp;A</a:t>
            </a:r>
            <a:endParaRPr/>
          </a:p>
        </p:txBody>
      </p:sp>
      <p:sp>
        <p:nvSpPr>
          <p:cNvPr id="70" name="Google Shape;7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0" st="0"/>
                                            </p:txEl>
                                          </p:spTgt>
                                        </p:tgtEl>
                                        <p:attrNameLst>
                                          <p:attrName>style.visibility</p:attrName>
                                        </p:attrNameLst>
                                      </p:cBhvr>
                                      <p:to>
                                        <p:strVal val="visible"/>
                                      </p:to>
                                    </p:set>
                                    <p:animEffect filter="fade" transition="in">
                                      <p:cBhvr>
                                        <p:cTn dur="300"/>
                                        <p:tgtEl>
                                          <p:spTgt spid="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 st="1"/>
                                            </p:txEl>
                                          </p:spTgt>
                                        </p:tgtEl>
                                        <p:attrNameLst>
                                          <p:attrName>style.visibility</p:attrName>
                                        </p:attrNameLst>
                                      </p:cBhvr>
                                      <p:to>
                                        <p:strVal val="visible"/>
                                      </p:to>
                                    </p:set>
                                    <p:animEffect filter="fade" transition="in">
                                      <p:cBhvr>
                                        <p:cTn dur="300"/>
                                        <p:tgtEl>
                                          <p:spTgt spid="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2" st="2"/>
                                            </p:txEl>
                                          </p:spTgt>
                                        </p:tgtEl>
                                        <p:attrNameLst>
                                          <p:attrName>style.visibility</p:attrName>
                                        </p:attrNameLst>
                                      </p:cBhvr>
                                      <p:to>
                                        <p:strVal val="visible"/>
                                      </p:to>
                                    </p:set>
                                    <p:animEffect filter="fade" transition="in">
                                      <p:cBhvr>
                                        <p:cTn dur="300"/>
                                        <p:tgtEl>
                                          <p:spTgt spid="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3" st="3"/>
                                            </p:txEl>
                                          </p:spTgt>
                                        </p:tgtEl>
                                        <p:attrNameLst>
                                          <p:attrName>style.visibility</p:attrName>
                                        </p:attrNameLst>
                                      </p:cBhvr>
                                      <p:to>
                                        <p:strVal val="visible"/>
                                      </p:to>
                                    </p:set>
                                    <p:animEffect filter="fade" transition="in">
                                      <p:cBhvr>
                                        <p:cTn dur="300"/>
                                        <p:tgtEl>
                                          <p:spTgt spid="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4" st="4"/>
                                            </p:txEl>
                                          </p:spTgt>
                                        </p:tgtEl>
                                        <p:attrNameLst>
                                          <p:attrName>style.visibility</p:attrName>
                                        </p:attrNameLst>
                                      </p:cBhvr>
                                      <p:to>
                                        <p:strVal val="visible"/>
                                      </p:to>
                                    </p:set>
                                    <p:animEffect filter="fade" transition="in">
                                      <p:cBhvr>
                                        <p:cTn dur="300"/>
                                        <p:tgtEl>
                                          <p:spTgt spid="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5" st="5"/>
                                            </p:txEl>
                                          </p:spTgt>
                                        </p:tgtEl>
                                        <p:attrNameLst>
                                          <p:attrName>style.visibility</p:attrName>
                                        </p:attrNameLst>
                                      </p:cBhvr>
                                      <p:to>
                                        <p:strVal val="visible"/>
                                      </p:to>
                                    </p:set>
                                    <p:animEffect filter="fade" transition="in">
                                      <p:cBhvr>
                                        <p:cTn dur="300"/>
                                        <p:tgtEl>
                                          <p:spTgt spid="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6" st="6"/>
                                            </p:txEl>
                                          </p:spTgt>
                                        </p:tgtEl>
                                        <p:attrNameLst>
                                          <p:attrName>style.visibility</p:attrName>
                                        </p:attrNameLst>
                                      </p:cBhvr>
                                      <p:to>
                                        <p:strVal val="visible"/>
                                      </p:to>
                                    </p:set>
                                    <p:animEffect filter="fade" transition="in">
                                      <p:cBhvr>
                                        <p:cTn dur="300"/>
                                        <p:tgtEl>
                                          <p:spTgt spid="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7" st="7"/>
                                            </p:txEl>
                                          </p:spTgt>
                                        </p:tgtEl>
                                        <p:attrNameLst>
                                          <p:attrName>style.visibility</p:attrName>
                                        </p:attrNameLst>
                                      </p:cBhvr>
                                      <p:to>
                                        <p:strVal val="visible"/>
                                      </p:to>
                                    </p:set>
                                    <p:animEffect filter="fade" transition="in">
                                      <p:cBhvr>
                                        <p:cTn dur="300"/>
                                        <p:tgtEl>
                                          <p:spTgt spid="6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3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Limitations</a:t>
            </a:r>
            <a:endParaRPr/>
          </a:p>
        </p:txBody>
      </p:sp>
      <p:sp>
        <p:nvSpPr>
          <p:cNvPr id="228" name="Google Shape;228;p32"/>
          <p:cNvSpPr txBox="1"/>
          <p:nvPr>
            <p:ph idx="1" type="body"/>
          </p:nvPr>
        </p:nvSpPr>
        <p:spPr>
          <a:xfrm>
            <a:off x="311700" y="1745875"/>
            <a:ext cx="6308400" cy="3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Limited</a:t>
            </a:r>
            <a:r>
              <a:rPr lang="en"/>
              <a:t> source of </a:t>
            </a:r>
            <a:r>
              <a:rPr b="1" lang="en"/>
              <a:t>dataset</a:t>
            </a:r>
            <a:endParaRPr b="1"/>
          </a:p>
        </p:txBody>
      </p:sp>
      <p:pic>
        <p:nvPicPr>
          <p:cNvPr id="229" name="Google Shape;229;p32"/>
          <p:cNvPicPr preferRelativeResize="0"/>
          <p:nvPr/>
        </p:nvPicPr>
        <p:blipFill>
          <a:blip r:embed="rId3">
            <a:alphaModFix/>
          </a:blip>
          <a:stretch>
            <a:fillRect/>
          </a:stretch>
        </p:blipFill>
        <p:spPr>
          <a:xfrm>
            <a:off x="6516100" y="616774"/>
            <a:ext cx="1282400" cy="1507100"/>
          </a:xfrm>
          <a:prstGeom prst="rect">
            <a:avLst/>
          </a:prstGeom>
          <a:noFill/>
          <a:ln>
            <a:noFill/>
          </a:ln>
        </p:spPr>
      </p:pic>
      <p:sp>
        <p:nvSpPr>
          <p:cNvPr id="230" name="Google Shape;230;p32"/>
          <p:cNvSpPr txBox="1"/>
          <p:nvPr>
            <p:ph idx="1" type="body"/>
          </p:nvPr>
        </p:nvSpPr>
        <p:spPr>
          <a:xfrm>
            <a:off x="311700" y="2428675"/>
            <a:ext cx="6308400" cy="3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Performance of </a:t>
            </a:r>
            <a:r>
              <a:rPr b="1" lang="en"/>
              <a:t>data extraction</a:t>
            </a:r>
            <a:endParaRPr b="1"/>
          </a:p>
        </p:txBody>
      </p:sp>
      <p:pic>
        <p:nvPicPr>
          <p:cNvPr id="231" name="Google Shape;231;p32"/>
          <p:cNvPicPr preferRelativeResize="0"/>
          <p:nvPr/>
        </p:nvPicPr>
        <p:blipFill>
          <a:blip r:embed="rId4">
            <a:alphaModFix/>
          </a:blip>
          <a:stretch>
            <a:fillRect/>
          </a:stretch>
        </p:blipFill>
        <p:spPr>
          <a:xfrm>
            <a:off x="6091075" y="2237150"/>
            <a:ext cx="2381809" cy="646500"/>
          </a:xfrm>
          <a:prstGeom prst="rect">
            <a:avLst/>
          </a:prstGeom>
          <a:noFill/>
          <a:ln>
            <a:noFill/>
          </a:ln>
        </p:spPr>
      </p:pic>
      <p:sp>
        <p:nvSpPr>
          <p:cNvPr id="232" name="Google Shape;232;p32"/>
          <p:cNvSpPr txBox="1"/>
          <p:nvPr>
            <p:ph idx="1" type="body"/>
          </p:nvPr>
        </p:nvSpPr>
        <p:spPr>
          <a:xfrm>
            <a:off x="311700" y="3127075"/>
            <a:ext cx="6308400" cy="3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Limited </a:t>
            </a:r>
            <a:r>
              <a:rPr b="1" lang="en"/>
              <a:t>interpretation capacities</a:t>
            </a:r>
            <a:endParaRPr b="1"/>
          </a:p>
        </p:txBody>
      </p:sp>
      <p:sp>
        <p:nvSpPr>
          <p:cNvPr id="233" name="Google Shape;233;p32"/>
          <p:cNvSpPr txBox="1"/>
          <p:nvPr/>
        </p:nvSpPr>
        <p:spPr>
          <a:xfrm>
            <a:off x="6133500" y="2959850"/>
            <a:ext cx="261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666666"/>
                </a:solidFill>
                <a:latin typeface="Source Code Pro"/>
                <a:ea typeface="Source Code Pro"/>
                <a:cs typeface="Source Code Pro"/>
                <a:sym typeface="Source Code Pro"/>
              </a:rPr>
              <a:t>111 Words</a:t>
            </a:r>
            <a:endParaRPr b="1" sz="3000">
              <a:solidFill>
                <a:srgbClr val="666666"/>
              </a:solidFill>
              <a:latin typeface="Source Code Pro"/>
              <a:ea typeface="Source Code Pro"/>
              <a:cs typeface="Source Code Pro"/>
              <a:sym typeface="Source Code Pro"/>
            </a:endParaRPr>
          </a:p>
        </p:txBody>
      </p:sp>
      <p:sp>
        <p:nvSpPr>
          <p:cNvPr id="234" name="Google Shape;234;p32"/>
          <p:cNvSpPr txBox="1"/>
          <p:nvPr>
            <p:ph idx="1" type="body"/>
          </p:nvPr>
        </p:nvSpPr>
        <p:spPr>
          <a:xfrm>
            <a:off x="311700" y="3825475"/>
            <a:ext cx="6308400" cy="3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Test accuracy</a:t>
            </a:r>
            <a:endParaRPr b="1"/>
          </a:p>
        </p:txBody>
      </p:sp>
      <p:sp>
        <p:nvSpPr>
          <p:cNvPr id="235" name="Google Shape;235;p32"/>
          <p:cNvSpPr txBox="1"/>
          <p:nvPr/>
        </p:nvSpPr>
        <p:spPr>
          <a:xfrm>
            <a:off x="6161050" y="3755175"/>
            <a:ext cx="19653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36" name="Google Shape;236;p32"/>
          <p:cNvSpPr txBox="1"/>
          <p:nvPr/>
        </p:nvSpPr>
        <p:spPr>
          <a:xfrm>
            <a:off x="6214800" y="3610000"/>
            <a:ext cx="2258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666666"/>
                </a:solidFill>
                <a:latin typeface="Source Code Pro"/>
                <a:ea typeface="Source Code Pro"/>
                <a:cs typeface="Source Code Pro"/>
                <a:sym typeface="Source Code Pro"/>
              </a:rPr>
              <a:t>53%</a:t>
            </a:r>
            <a:endParaRPr b="1" sz="3000">
              <a:solidFill>
                <a:srgbClr val="666666"/>
              </a:solidFill>
              <a:latin typeface="Source Code Pro"/>
              <a:ea typeface="Source Code Pro"/>
              <a:cs typeface="Source Code Pro"/>
              <a:sym typeface="Source Code Pro"/>
            </a:endParaRPr>
          </a:p>
        </p:txBody>
      </p:sp>
      <p:sp>
        <p:nvSpPr>
          <p:cNvPr id="237" name="Google Shape;237;p32"/>
          <p:cNvSpPr txBox="1"/>
          <p:nvPr/>
        </p:nvSpPr>
        <p:spPr>
          <a:xfrm>
            <a:off x="0" y="474330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Code Pro"/>
                <a:ea typeface="Source Code Pro"/>
                <a:cs typeface="Source Code Pro"/>
                <a:sym typeface="Source Code Pro"/>
              </a:rPr>
              <a:t>[6]</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Approaches &amp; Outcomes</a:t>
            </a:r>
            <a:endParaRPr/>
          </a:p>
        </p:txBody>
      </p:sp>
      <p:sp>
        <p:nvSpPr>
          <p:cNvPr id="243" name="Google Shape;24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11700" y="67700"/>
            <a:ext cx="8520600" cy="733500"/>
          </a:xfrm>
          <a:prstGeom prst="rect">
            <a:avLst/>
          </a:prstGeom>
          <a:ln>
            <a:noFill/>
          </a:ln>
        </p:spPr>
        <p:txBody>
          <a:bodyPr anchorCtr="0" anchor="b" bIns="91425" lIns="91425" spcFirstLastPara="1" rIns="91425" wrap="square" tIns="91425">
            <a:normAutofit/>
          </a:bodyPr>
          <a:lstStyle/>
          <a:p>
            <a:pPr indent="0" lvl="0" marL="0" rtl="0" algn="l">
              <a:spcBef>
                <a:spcPts val="0"/>
              </a:spcBef>
              <a:spcAft>
                <a:spcPts val="0"/>
              </a:spcAft>
              <a:buNone/>
            </a:pPr>
            <a:r>
              <a:rPr lang="en"/>
              <a:t>Types of Deep Learning Model</a:t>
            </a:r>
            <a:endParaRPr/>
          </a:p>
        </p:txBody>
      </p:sp>
      <p:sp>
        <p:nvSpPr>
          <p:cNvPr id="249" name="Google Shape;24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34"/>
          <p:cNvSpPr txBox="1"/>
          <p:nvPr>
            <p:ph idx="1" type="body"/>
          </p:nvPr>
        </p:nvSpPr>
        <p:spPr>
          <a:xfrm>
            <a:off x="311700" y="2088826"/>
            <a:ext cx="8875200" cy="26580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50000"/>
              </a:lnSpc>
              <a:spcBef>
                <a:spcPts val="0"/>
              </a:spcBef>
              <a:spcAft>
                <a:spcPts val="0"/>
              </a:spcAft>
              <a:buSzPct val="100000"/>
              <a:buChar char="❖"/>
            </a:pPr>
            <a:r>
              <a:rPr b="1" lang="en"/>
              <a:t>Recurrent Neural Network (RNN)</a:t>
            </a:r>
            <a:r>
              <a:rPr lang="en"/>
              <a:t> </a:t>
            </a:r>
            <a:endParaRPr/>
          </a:p>
          <a:p>
            <a:pPr indent="-325755" lvl="0" marL="914400" rtl="0" algn="l">
              <a:lnSpc>
                <a:spcPct val="150000"/>
              </a:lnSpc>
              <a:spcBef>
                <a:spcPts val="0"/>
              </a:spcBef>
              <a:spcAft>
                <a:spcPts val="0"/>
              </a:spcAft>
              <a:buSzPct val="100000"/>
              <a:buChar char="➔"/>
            </a:pPr>
            <a:r>
              <a:rPr lang="en"/>
              <a:t>process different lengths of input sequences</a:t>
            </a:r>
            <a:endParaRPr/>
          </a:p>
          <a:p>
            <a:pPr indent="0" lvl="0" marL="0" rtl="0" algn="l">
              <a:lnSpc>
                <a:spcPct val="150000"/>
              </a:lnSpc>
              <a:spcBef>
                <a:spcPts val="1200"/>
              </a:spcBef>
              <a:spcAft>
                <a:spcPts val="0"/>
              </a:spcAft>
              <a:buNone/>
            </a:pPr>
            <a:r>
              <a:t/>
            </a:r>
            <a:endParaRPr sz="100"/>
          </a:p>
          <a:p>
            <a:pPr indent="-325755" lvl="0" marL="457200" rtl="0" algn="l">
              <a:lnSpc>
                <a:spcPct val="150000"/>
              </a:lnSpc>
              <a:spcBef>
                <a:spcPts val="1200"/>
              </a:spcBef>
              <a:spcAft>
                <a:spcPts val="0"/>
              </a:spcAft>
              <a:buSzPct val="100000"/>
              <a:buChar char="❖"/>
            </a:pPr>
            <a:r>
              <a:rPr b="1" lang="en"/>
              <a:t>Long short-term memory networks (LSTM)</a:t>
            </a:r>
            <a:endParaRPr/>
          </a:p>
          <a:p>
            <a:pPr indent="-325755" lvl="0" marL="914400" rtl="0" algn="l">
              <a:lnSpc>
                <a:spcPct val="150000"/>
              </a:lnSpc>
              <a:spcBef>
                <a:spcPts val="0"/>
              </a:spcBef>
              <a:spcAft>
                <a:spcPts val="0"/>
              </a:spcAft>
              <a:buSzPct val="100000"/>
              <a:buChar char="➔"/>
            </a:pPr>
            <a:r>
              <a:rPr lang="en"/>
              <a:t>Addresses the vanishing gradient problem</a:t>
            </a:r>
            <a:endParaRPr/>
          </a:p>
          <a:p>
            <a:pPr indent="0" lvl="0" marL="0" rtl="0" algn="l">
              <a:lnSpc>
                <a:spcPct val="150000"/>
              </a:lnSpc>
              <a:spcBef>
                <a:spcPts val="1200"/>
              </a:spcBef>
              <a:spcAft>
                <a:spcPts val="0"/>
              </a:spcAft>
              <a:buNone/>
            </a:pPr>
            <a:r>
              <a:t/>
            </a:r>
            <a:endParaRPr sz="100"/>
          </a:p>
          <a:p>
            <a:pPr indent="-325755" lvl="0" marL="457200" rtl="0" algn="l">
              <a:lnSpc>
                <a:spcPct val="150000"/>
              </a:lnSpc>
              <a:spcBef>
                <a:spcPts val="1200"/>
              </a:spcBef>
              <a:spcAft>
                <a:spcPts val="0"/>
              </a:spcAft>
              <a:buSzPct val="100000"/>
              <a:buChar char="❖"/>
            </a:pPr>
            <a:r>
              <a:rPr b="1" lang="en"/>
              <a:t>Gated Recurrent Unit (GRU)</a:t>
            </a:r>
            <a:endParaRPr/>
          </a:p>
          <a:p>
            <a:pPr indent="-325755" lvl="0" marL="914400" rtl="0" algn="l">
              <a:lnSpc>
                <a:spcPct val="150000"/>
              </a:lnSpc>
              <a:spcBef>
                <a:spcPts val="0"/>
              </a:spcBef>
              <a:spcAft>
                <a:spcPts val="0"/>
              </a:spcAft>
              <a:buSzPct val="100000"/>
              <a:buChar char="➔"/>
            </a:pPr>
            <a:r>
              <a:rPr lang="en"/>
              <a:t>Less calculation in each internal cell</a:t>
            </a:r>
            <a:endParaRPr/>
          </a:p>
        </p:txBody>
      </p:sp>
      <p:pic>
        <p:nvPicPr>
          <p:cNvPr id="251" name="Google Shape;251;p34"/>
          <p:cNvPicPr preferRelativeResize="0"/>
          <p:nvPr/>
        </p:nvPicPr>
        <p:blipFill>
          <a:blip r:embed="rId3">
            <a:alphaModFix/>
          </a:blip>
          <a:stretch>
            <a:fillRect/>
          </a:stretch>
        </p:blipFill>
        <p:spPr>
          <a:xfrm>
            <a:off x="3678175" y="67700"/>
            <a:ext cx="5342982" cy="1478225"/>
          </a:xfrm>
          <a:prstGeom prst="rect">
            <a:avLst/>
          </a:prstGeom>
          <a:noFill/>
          <a:ln>
            <a:noFill/>
          </a:ln>
        </p:spPr>
      </p:pic>
      <p:pic>
        <p:nvPicPr>
          <p:cNvPr id="252" name="Google Shape;252;p34"/>
          <p:cNvPicPr preferRelativeResize="0"/>
          <p:nvPr/>
        </p:nvPicPr>
        <p:blipFill>
          <a:blip r:embed="rId4">
            <a:alphaModFix/>
          </a:blip>
          <a:stretch>
            <a:fillRect/>
          </a:stretch>
        </p:blipFill>
        <p:spPr>
          <a:xfrm>
            <a:off x="3610925" y="-10963"/>
            <a:ext cx="2406625" cy="2030000"/>
          </a:xfrm>
          <a:prstGeom prst="rect">
            <a:avLst/>
          </a:prstGeom>
          <a:noFill/>
          <a:ln>
            <a:noFill/>
          </a:ln>
        </p:spPr>
      </p:pic>
      <p:pic>
        <p:nvPicPr>
          <p:cNvPr id="253" name="Google Shape;253;p34"/>
          <p:cNvPicPr preferRelativeResize="0"/>
          <p:nvPr/>
        </p:nvPicPr>
        <p:blipFill>
          <a:blip r:embed="rId5">
            <a:alphaModFix/>
          </a:blip>
          <a:stretch>
            <a:fillRect/>
          </a:stretch>
        </p:blipFill>
        <p:spPr>
          <a:xfrm>
            <a:off x="6065825" y="191099"/>
            <a:ext cx="2406625" cy="162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200"/>
                                        <p:tgtEl>
                                          <p:spTgt spid="250"/>
                                        </p:tgtEl>
                                        <p:attrNameLst>
                                          <p:attrName>ppt_w</p:attrName>
                                        </p:attrNameLst>
                                      </p:cBhvr>
                                      <p:tavLst>
                                        <p:tav fmla="" tm="0">
                                          <p:val>
                                            <p:strVal val="0"/>
                                          </p:val>
                                        </p:tav>
                                        <p:tav fmla="" tm="100000">
                                          <p:val>
                                            <p:strVal val="#ppt_w"/>
                                          </p:val>
                                        </p:tav>
                                      </p:tavLst>
                                    </p:anim>
                                    <p:anim calcmode="lin" valueType="num">
                                      <p:cBhvr additive="base">
                                        <p:cTn dur="200"/>
                                        <p:tgtEl>
                                          <p:spTgt spid="25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
                                        <p:tgtEl>
                                          <p:spTgt spid="2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251"/>
                                        </p:tgtEl>
                                        <p:attrNameLst>
                                          <p:attrName>ppt_x</p:attrName>
                                        </p:attrNameLst>
                                      </p:cBhvr>
                                      <p:tavLst>
                                        <p:tav fmla="" tm="0">
                                          <p:val>
                                            <p:strVal val="#ppt_x"/>
                                          </p:val>
                                        </p:tav>
                                        <p:tav fmla="" tm="100000">
                                          <p:val>
                                            <p:strVal val="#ppt_x-1"/>
                                          </p:val>
                                        </p:tav>
                                      </p:tavLst>
                                    </p:anim>
                                    <p:set>
                                      <p:cBhvr>
                                        <p:cTn dur="1" fill="hold">
                                          <p:stCondLst>
                                            <p:cond delay="100"/>
                                          </p:stCondLst>
                                        </p:cTn>
                                        <p:tgtEl>
                                          <p:spTgt spid="2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
                                        <p:tgtEl>
                                          <p:spTgt spid="2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
                                        <p:tgtEl>
                                          <p:spTgt spid="2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252"/>
                                        </p:tgtEl>
                                        <p:attrNameLst>
                                          <p:attrName>ppt_x</p:attrName>
                                        </p:attrNameLst>
                                      </p:cBhvr>
                                      <p:tavLst>
                                        <p:tav fmla="" tm="0">
                                          <p:val>
                                            <p:strVal val="#ppt_x"/>
                                          </p:val>
                                        </p:tav>
                                        <p:tav fmla="" tm="100000">
                                          <p:val>
                                            <p:strVal val="#ppt_x-1"/>
                                          </p:val>
                                        </p:tav>
                                      </p:tavLst>
                                    </p:anim>
                                    <p:set>
                                      <p:cBhvr>
                                        <p:cTn dur="1" fill="hold">
                                          <p:stCondLst>
                                            <p:cond delay="100"/>
                                          </p:stCondLst>
                                        </p:cTn>
                                        <p:tgtEl>
                                          <p:spTgt spid="252"/>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
                                        <p:tgtEl>
                                          <p:spTgt spid="253"/>
                                        </p:tgtEl>
                                        <p:attrNameLst>
                                          <p:attrName>ppt_x</p:attrName>
                                        </p:attrNameLst>
                                      </p:cBhvr>
                                      <p:tavLst>
                                        <p:tav fmla="" tm="0">
                                          <p:val>
                                            <p:strVal val="#ppt_x"/>
                                          </p:val>
                                        </p:tav>
                                        <p:tav fmla="" tm="100000">
                                          <p:val>
                                            <p:strVal val="#ppt_x-1"/>
                                          </p:val>
                                        </p:tav>
                                      </p:tavLst>
                                    </p:anim>
                                    <p:set>
                                      <p:cBhvr>
                                        <p:cTn dur="1" fill="hold">
                                          <p:stCondLst>
                                            <p:cond delay="100"/>
                                          </p:stCondLst>
                                        </p:cTn>
                                        <p:tgtEl>
                                          <p:spTgt spid="2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Hand gesture feature extraction</a:t>
            </a:r>
            <a:endParaRPr/>
          </a:p>
        </p:txBody>
      </p:sp>
      <p:sp>
        <p:nvSpPr>
          <p:cNvPr id="259" name="Google Shape;259;p3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Using </a:t>
            </a:r>
            <a:r>
              <a:rPr b="1" lang="en" u="sng"/>
              <a:t>mediapipe.solution.hands</a:t>
            </a:r>
            <a:endParaRPr b="1" u="sng"/>
          </a:p>
        </p:txBody>
      </p:sp>
      <p:sp>
        <p:nvSpPr>
          <p:cNvPr id="260" name="Google Shape;26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p35"/>
          <p:cNvPicPr preferRelativeResize="0"/>
          <p:nvPr/>
        </p:nvPicPr>
        <p:blipFill>
          <a:blip r:embed="rId3">
            <a:alphaModFix/>
          </a:blip>
          <a:stretch>
            <a:fillRect/>
          </a:stretch>
        </p:blipFill>
        <p:spPr>
          <a:xfrm>
            <a:off x="1439375" y="1921150"/>
            <a:ext cx="5547125" cy="2929575"/>
          </a:xfrm>
          <a:prstGeom prst="rect">
            <a:avLst/>
          </a:prstGeom>
          <a:noFill/>
          <a:ln>
            <a:noFill/>
          </a:ln>
        </p:spPr>
      </p:pic>
      <p:sp>
        <p:nvSpPr>
          <p:cNvPr id="262" name="Google Shape;262;p35"/>
          <p:cNvSpPr txBox="1"/>
          <p:nvPr/>
        </p:nvSpPr>
        <p:spPr>
          <a:xfrm>
            <a:off x="5595150" y="1428550"/>
            <a:ext cx="287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Source Code Pro"/>
                <a:ea typeface="Source Code Pro"/>
                <a:cs typeface="Source Code Pro"/>
                <a:sym typeface="Source Code Pro"/>
              </a:rPr>
              <a:t>[n, 2, 21, 3]</a:t>
            </a:r>
            <a:endParaRPr b="1" sz="2000">
              <a:solidFill>
                <a:schemeClr val="dk2"/>
              </a:solidFill>
              <a:latin typeface="Source Code Pro"/>
              <a:ea typeface="Source Code Pro"/>
              <a:cs typeface="Source Code Pro"/>
              <a:sym typeface="Source Code Pro"/>
            </a:endParaRPr>
          </a:p>
        </p:txBody>
      </p:sp>
      <p:sp>
        <p:nvSpPr>
          <p:cNvPr id="263" name="Google Shape;263;p35"/>
          <p:cNvSpPr txBox="1"/>
          <p:nvPr/>
        </p:nvSpPr>
        <p:spPr>
          <a:xfrm>
            <a:off x="0" y="474330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Code Pro"/>
                <a:ea typeface="Source Code Pro"/>
                <a:cs typeface="Source Code Pro"/>
                <a:sym typeface="Source Code Pro"/>
              </a:rPr>
              <a:t>[7]</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Preparation</a:t>
            </a:r>
            <a:endParaRPr/>
          </a:p>
        </p:txBody>
      </p:sp>
      <p:sp>
        <p:nvSpPr>
          <p:cNvPr id="269" name="Google Shape;26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36"/>
          <p:cNvPicPr preferRelativeResize="0"/>
          <p:nvPr/>
        </p:nvPicPr>
        <p:blipFill>
          <a:blip r:embed="rId3">
            <a:alphaModFix/>
          </a:blip>
          <a:stretch>
            <a:fillRect/>
          </a:stretch>
        </p:blipFill>
        <p:spPr>
          <a:xfrm>
            <a:off x="8847" y="1406899"/>
            <a:ext cx="4342850" cy="3332275"/>
          </a:xfrm>
          <a:prstGeom prst="rect">
            <a:avLst/>
          </a:prstGeom>
          <a:noFill/>
          <a:ln>
            <a:noFill/>
          </a:ln>
        </p:spPr>
      </p:pic>
      <p:sp>
        <p:nvSpPr>
          <p:cNvPr id="271" name="Google Shape;271;p36"/>
          <p:cNvSpPr/>
          <p:nvPr/>
        </p:nvSpPr>
        <p:spPr>
          <a:xfrm>
            <a:off x="195071" y="3119751"/>
            <a:ext cx="4088400" cy="15534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6"/>
          <p:cNvPicPr preferRelativeResize="0"/>
          <p:nvPr/>
        </p:nvPicPr>
        <p:blipFill>
          <a:blip r:embed="rId4">
            <a:alphaModFix/>
          </a:blip>
          <a:stretch>
            <a:fillRect/>
          </a:stretch>
        </p:blipFill>
        <p:spPr>
          <a:xfrm>
            <a:off x="4359675" y="1583388"/>
            <a:ext cx="4765232" cy="2979288"/>
          </a:xfrm>
          <a:prstGeom prst="rect">
            <a:avLst/>
          </a:prstGeom>
          <a:noFill/>
          <a:ln>
            <a:noFill/>
          </a:ln>
        </p:spPr>
      </p:pic>
      <p:sp>
        <p:nvSpPr>
          <p:cNvPr id="273" name="Google Shape;273;p36"/>
          <p:cNvSpPr/>
          <p:nvPr/>
        </p:nvSpPr>
        <p:spPr>
          <a:xfrm>
            <a:off x="4495800" y="3009275"/>
            <a:ext cx="4572000" cy="15534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txBox="1"/>
          <p:nvPr/>
        </p:nvSpPr>
        <p:spPr>
          <a:xfrm>
            <a:off x="5764100" y="598100"/>
            <a:ext cx="2313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Source Code Pro"/>
                <a:ea typeface="Source Code Pro"/>
                <a:cs typeface="Source Code Pro"/>
                <a:sym typeface="Source Code Pro"/>
              </a:rPr>
              <a:t>Accuray: 3 %</a:t>
            </a:r>
            <a:endParaRPr b="1" sz="2300">
              <a:solidFill>
                <a:srgbClr val="0000FF"/>
              </a:solidFill>
              <a:latin typeface="Source Code Pro"/>
              <a:ea typeface="Source Code Pro"/>
              <a:cs typeface="Source Code Pro"/>
              <a:sym typeface="Source Code Pro"/>
            </a:endParaRPr>
          </a:p>
        </p:txBody>
      </p:sp>
      <p:pic>
        <p:nvPicPr>
          <p:cNvPr id="275" name="Google Shape;275;p36"/>
          <p:cNvPicPr preferRelativeResize="0"/>
          <p:nvPr/>
        </p:nvPicPr>
        <p:blipFill rotWithShape="1">
          <a:blip r:embed="rId5">
            <a:alphaModFix/>
          </a:blip>
          <a:srcRect b="0" l="4060" r="6100" t="0"/>
          <a:stretch/>
        </p:blipFill>
        <p:spPr>
          <a:xfrm>
            <a:off x="4850325" y="142638"/>
            <a:ext cx="957350" cy="141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
                                        <p:tgtEl>
                                          <p:spTgt spid="270"/>
                                        </p:tgtEl>
                                        <p:attrNameLst>
                                          <p:attrName>ppt_w</p:attrName>
                                        </p:attrNameLst>
                                      </p:cBhvr>
                                      <p:tavLst>
                                        <p:tav fmla="" tm="0">
                                          <p:val>
                                            <p:strVal val="0"/>
                                          </p:val>
                                        </p:tav>
                                        <p:tav fmla="" tm="100000">
                                          <p:val>
                                            <p:strVal val="#ppt_w"/>
                                          </p:val>
                                        </p:tav>
                                      </p:tavLst>
                                    </p:anim>
                                    <p:anim calcmode="lin" valueType="num">
                                      <p:cBhvr additive="base">
                                        <p:cTn dur="100"/>
                                        <p:tgtEl>
                                          <p:spTgt spid="27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
                                        <p:tgtEl>
                                          <p:spTgt spid="272"/>
                                        </p:tgtEl>
                                        <p:attrNameLst>
                                          <p:attrName>ppt_w</p:attrName>
                                        </p:attrNameLst>
                                      </p:cBhvr>
                                      <p:tavLst>
                                        <p:tav fmla="" tm="0">
                                          <p:val>
                                            <p:strVal val="0"/>
                                          </p:val>
                                        </p:tav>
                                        <p:tav fmla="" tm="100000">
                                          <p:val>
                                            <p:strVal val="#ppt_w"/>
                                          </p:val>
                                        </p:tav>
                                      </p:tavLst>
                                    </p:anim>
                                    <p:anim calcmode="lin" valueType="num">
                                      <p:cBhvr additive="base">
                                        <p:cTn dur="100"/>
                                        <p:tgtEl>
                                          <p:spTgt spid="2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Mitigate Bias in Dataset</a:t>
            </a:r>
            <a:endParaRPr/>
          </a:p>
        </p:txBody>
      </p:sp>
      <p:sp>
        <p:nvSpPr>
          <p:cNvPr id="281" name="Google Shape;281;p37"/>
          <p:cNvSpPr txBox="1"/>
          <p:nvPr>
            <p:ph idx="1" type="body"/>
          </p:nvPr>
        </p:nvSpPr>
        <p:spPr>
          <a:xfrm>
            <a:off x="133050" y="1675700"/>
            <a:ext cx="8520600" cy="3099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Remove </a:t>
            </a:r>
            <a:r>
              <a:rPr b="1" lang="en" u="sng"/>
              <a:t>less-represented words</a:t>
            </a:r>
            <a:endParaRPr b="1" u="sng"/>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Filter out </a:t>
            </a:r>
            <a:r>
              <a:rPr b="1" lang="en" u="sng"/>
              <a:t>zero frames</a:t>
            </a:r>
            <a:endParaRPr b="1" u="sng"/>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b="1" lang="en" u="sng"/>
              <a:t>Random selection</a:t>
            </a:r>
            <a:r>
              <a:rPr lang="en"/>
              <a:t> of 16 non-zero frames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Save the dataset </a:t>
            </a:r>
            <a:r>
              <a:rPr b="1" lang="en"/>
              <a:t>[16, 2, 21, 3]</a:t>
            </a:r>
            <a:r>
              <a:rPr lang="en"/>
              <a:t> for each video</a:t>
            </a:r>
            <a:endParaRPr/>
          </a:p>
        </p:txBody>
      </p:sp>
      <p:sp>
        <p:nvSpPr>
          <p:cNvPr id="282" name="Google Shape;28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83" name="Google Shape;283;p37"/>
          <p:cNvGraphicFramePr/>
          <p:nvPr/>
        </p:nvGraphicFramePr>
        <p:xfrm>
          <a:off x="4812350" y="284025"/>
          <a:ext cx="3000000" cy="3000000"/>
        </p:xfrm>
        <a:graphic>
          <a:graphicData uri="http://schemas.openxmlformats.org/drawingml/2006/table">
            <a:tbl>
              <a:tblPr>
                <a:noFill/>
                <a:tableStyleId>{4A84B5BE-143D-4619-B076-87A2E3056830}</a:tableStyleId>
              </a:tblPr>
              <a:tblGrid>
                <a:gridCol w="1888125"/>
                <a:gridCol w="2226625"/>
              </a:tblGrid>
              <a:tr h="393400">
                <a:tc>
                  <a:txBody>
                    <a:bodyPr/>
                    <a:lstStyle/>
                    <a:p>
                      <a:pPr indent="0" lvl="0" marL="0" rtl="0" algn="l">
                        <a:spcBef>
                          <a:spcPts val="0"/>
                        </a:spcBef>
                        <a:spcAft>
                          <a:spcPts val="0"/>
                        </a:spcAft>
                        <a:buNone/>
                      </a:pPr>
                      <a:r>
                        <a:t/>
                      </a:r>
                      <a:endParaRPr/>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c>
                  <a:txBody>
                    <a:bodyPr/>
                    <a:lstStyle/>
                    <a:p>
                      <a:pPr indent="0" lvl="0" marL="0" rtl="0" algn="ctr">
                        <a:spcBef>
                          <a:spcPts val="0"/>
                        </a:spcBef>
                        <a:spcAft>
                          <a:spcPts val="0"/>
                        </a:spcAft>
                        <a:buNone/>
                      </a:pPr>
                      <a:r>
                        <a:rPr lang="en"/>
                        <a:t>Accuracy</a:t>
                      </a:r>
                      <a:endParaRPr/>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r>
              <a:tr h="393400">
                <a:tc>
                  <a:txBody>
                    <a:bodyPr/>
                    <a:lstStyle/>
                    <a:p>
                      <a:pPr indent="0" lvl="0" marL="0" rtl="0" algn="ctr">
                        <a:spcBef>
                          <a:spcPts val="0"/>
                        </a:spcBef>
                        <a:spcAft>
                          <a:spcPts val="0"/>
                        </a:spcAft>
                        <a:buNone/>
                      </a:pPr>
                      <a:r>
                        <a:rPr lang="en"/>
                        <a:t>Train Set</a:t>
                      </a:r>
                      <a:endParaRPr/>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c>
                  <a:txBody>
                    <a:bodyPr/>
                    <a:lstStyle/>
                    <a:p>
                      <a:pPr indent="0" lvl="0" marL="0" rtl="0" algn="ctr">
                        <a:spcBef>
                          <a:spcPts val="0"/>
                        </a:spcBef>
                        <a:spcAft>
                          <a:spcPts val="0"/>
                        </a:spcAft>
                        <a:buNone/>
                      </a:pPr>
                      <a:r>
                        <a:rPr b="1" lang="en" sz="1600"/>
                        <a:t>97.46%</a:t>
                      </a:r>
                      <a:endParaRPr b="1" sz="1600"/>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r>
              <a:tr h="393400">
                <a:tc>
                  <a:txBody>
                    <a:bodyPr/>
                    <a:lstStyle/>
                    <a:p>
                      <a:pPr indent="0" lvl="0" marL="0" rtl="0" algn="ctr">
                        <a:spcBef>
                          <a:spcPts val="0"/>
                        </a:spcBef>
                        <a:spcAft>
                          <a:spcPts val="0"/>
                        </a:spcAft>
                        <a:buNone/>
                      </a:pPr>
                      <a:r>
                        <a:rPr lang="en"/>
                        <a:t>Dev Set</a:t>
                      </a:r>
                      <a:endParaRPr/>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c>
                  <a:txBody>
                    <a:bodyPr/>
                    <a:lstStyle/>
                    <a:p>
                      <a:pPr indent="0" lvl="0" marL="0" rtl="0" algn="ctr">
                        <a:spcBef>
                          <a:spcPts val="0"/>
                        </a:spcBef>
                        <a:spcAft>
                          <a:spcPts val="0"/>
                        </a:spcAft>
                        <a:buNone/>
                      </a:pPr>
                      <a:r>
                        <a:rPr b="1" lang="en" sz="1600"/>
                        <a:t>16.23%</a:t>
                      </a:r>
                      <a:endParaRPr b="1" sz="1600"/>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r>
              <a:tr h="393400">
                <a:tc>
                  <a:txBody>
                    <a:bodyPr/>
                    <a:lstStyle/>
                    <a:p>
                      <a:pPr indent="0" lvl="0" marL="0" rtl="0" algn="ctr">
                        <a:spcBef>
                          <a:spcPts val="0"/>
                        </a:spcBef>
                        <a:spcAft>
                          <a:spcPts val="0"/>
                        </a:spcAft>
                        <a:buNone/>
                      </a:pPr>
                      <a:r>
                        <a:rPr lang="en"/>
                        <a:t>Dev Top 3</a:t>
                      </a:r>
                      <a:endParaRPr/>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c>
                  <a:txBody>
                    <a:bodyPr/>
                    <a:lstStyle/>
                    <a:p>
                      <a:pPr indent="0" lvl="0" marL="0" rtl="0" algn="ctr">
                        <a:spcBef>
                          <a:spcPts val="0"/>
                        </a:spcBef>
                        <a:spcAft>
                          <a:spcPts val="0"/>
                        </a:spcAft>
                        <a:buNone/>
                      </a:pPr>
                      <a:r>
                        <a:rPr b="1" lang="en" sz="1600"/>
                        <a:t>34.34%</a:t>
                      </a:r>
                      <a:endParaRPr b="1" sz="1600"/>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r>
              <a:tr h="393400">
                <a:tc>
                  <a:txBody>
                    <a:bodyPr/>
                    <a:lstStyle/>
                    <a:p>
                      <a:pPr indent="0" lvl="0" marL="0" rtl="0" algn="ctr">
                        <a:spcBef>
                          <a:spcPts val="0"/>
                        </a:spcBef>
                        <a:spcAft>
                          <a:spcPts val="0"/>
                        </a:spcAft>
                        <a:buNone/>
                      </a:pPr>
                      <a:r>
                        <a:rPr lang="en"/>
                        <a:t>Dev Top 10</a:t>
                      </a:r>
                      <a:endParaRPr/>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c>
                  <a:txBody>
                    <a:bodyPr/>
                    <a:lstStyle/>
                    <a:p>
                      <a:pPr indent="0" lvl="0" marL="0" rtl="0" algn="ctr">
                        <a:spcBef>
                          <a:spcPts val="0"/>
                        </a:spcBef>
                        <a:spcAft>
                          <a:spcPts val="0"/>
                        </a:spcAft>
                        <a:buNone/>
                      </a:pPr>
                      <a:r>
                        <a:rPr b="1" lang="en" sz="1600"/>
                        <a:t>61.89%</a:t>
                      </a:r>
                      <a:endParaRPr b="1" sz="1600"/>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r>
            </a:tbl>
          </a:graphicData>
        </a:graphic>
      </p:graphicFrame>
      <p:grpSp>
        <p:nvGrpSpPr>
          <p:cNvPr id="284" name="Google Shape;284;p37"/>
          <p:cNvGrpSpPr/>
          <p:nvPr/>
        </p:nvGrpSpPr>
        <p:grpSpPr>
          <a:xfrm>
            <a:off x="5831347" y="2790662"/>
            <a:ext cx="2199196" cy="685768"/>
            <a:chOff x="3449986" y="2486211"/>
            <a:chExt cx="2041017" cy="636444"/>
          </a:xfrm>
        </p:grpSpPr>
        <p:sp>
          <p:nvSpPr>
            <p:cNvPr id="285" name="Google Shape;285;p37"/>
            <p:cNvSpPr/>
            <p:nvPr/>
          </p:nvSpPr>
          <p:spPr>
            <a:xfrm>
              <a:off x="3671228" y="2947138"/>
              <a:ext cx="1819776" cy="175517"/>
            </a:xfrm>
            <a:custGeom>
              <a:rect b="b" l="l" r="r" t="t"/>
              <a:pathLst>
                <a:path extrusionOk="0" h="7585" w="78642">
                  <a:moveTo>
                    <a:pt x="34160" y="1"/>
                  </a:moveTo>
                  <a:lnTo>
                    <a:pt x="1" y="5251"/>
                  </a:lnTo>
                  <a:lnTo>
                    <a:pt x="62270" y="7585"/>
                  </a:lnTo>
                  <a:lnTo>
                    <a:pt x="78641" y="2775"/>
                  </a:lnTo>
                  <a:lnTo>
                    <a:pt x="34160" y="1"/>
                  </a:lnTo>
                  <a:close/>
                </a:path>
              </a:pathLst>
            </a:custGeom>
            <a:solidFill>
              <a:srgbClr val="C628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3449986" y="2895073"/>
              <a:ext cx="828481" cy="116278"/>
            </a:xfrm>
            <a:custGeom>
              <a:rect b="b" l="l" r="r" t="t"/>
              <a:pathLst>
                <a:path extrusionOk="0" h="5025" w="35803">
                  <a:moveTo>
                    <a:pt x="1" y="1"/>
                  </a:moveTo>
                  <a:lnTo>
                    <a:pt x="9574" y="5025"/>
                  </a:lnTo>
                  <a:lnTo>
                    <a:pt x="35803" y="5025"/>
                  </a:lnTo>
                  <a:lnTo>
                    <a:pt x="32743" y="1"/>
                  </a:lnTo>
                  <a:close/>
                </a:path>
              </a:pathLst>
            </a:custGeom>
            <a:solidFill>
              <a:srgbClr val="F4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3671228" y="2486211"/>
              <a:ext cx="1819776" cy="525139"/>
            </a:xfrm>
            <a:custGeom>
              <a:rect b="b" l="l" r="r" t="t"/>
              <a:pathLst>
                <a:path extrusionOk="0" h="22694" w="78642">
                  <a:moveTo>
                    <a:pt x="13109" y="1"/>
                  </a:moveTo>
                  <a:lnTo>
                    <a:pt x="1" y="22694"/>
                  </a:lnTo>
                  <a:lnTo>
                    <a:pt x="78641" y="22694"/>
                  </a:lnTo>
                  <a:lnTo>
                    <a:pt x="65545" y="1"/>
                  </a:lnTo>
                  <a:close/>
                </a:path>
              </a:pathLst>
            </a:custGeom>
            <a:solidFill>
              <a:srgbClr val="EC3A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111 words</a:t>
              </a:r>
              <a:endParaRPr b="1" sz="2000">
                <a:solidFill>
                  <a:schemeClr val="lt1"/>
                </a:solidFill>
              </a:endParaRPr>
            </a:p>
          </p:txBody>
        </p:sp>
        <p:sp>
          <p:nvSpPr>
            <p:cNvPr id="288" name="Google Shape;288;p37"/>
            <p:cNvSpPr/>
            <p:nvPr/>
          </p:nvSpPr>
          <p:spPr>
            <a:xfrm>
              <a:off x="4573833" y="2752550"/>
              <a:ext cx="15270" cy="15292"/>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37"/>
          <p:cNvSpPr/>
          <p:nvPr/>
        </p:nvSpPr>
        <p:spPr>
          <a:xfrm rot="-7251286">
            <a:off x="4135141" y="2208768"/>
            <a:ext cx="1572453" cy="912416"/>
          </a:xfrm>
          <a:custGeom>
            <a:rect b="b" l="l" r="r" t="t"/>
            <a:pathLst>
              <a:path extrusionOk="0" h="30602" w="45601">
                <a:moveTo>
                  <a:pt x="40257" y="0"/>
                </a:moveTo>
                <a:cubicBezTo>
                  <a:pt x="30786" y="0"/>
                  <a:pt x="21489" y="1754"/>
                  <a:pt x="13644" y="7552"/>
                </a:cubicBezTo>
                <a:cubicBezTo>
                  <a:pt x="6339" y="12989"/>
                  <a:pt x="1235" y="21262"/>
                  <a:pt x="34" y="30302"/>
                </a:cubicBezTo>
                <a:cubicBezTo>
                  <a:pt x="1" y="30502"/>
                  <a:pt x="143" y="30602"/>
                  <a:pt x="301" y="30602"/>
                </a:cubicBezTo>
                <a:cubicBezTo>
                  <a:pt x="460" y="30602"/>
                  <a:pt x="635" y="30502"/>
                  <a:pt x="668" y="30302"/>
                </a:cubicBezTo>
                <a:cubicBezTo>
                  <a:pt x="1902" y="20962"/>
                  <a:pt x="7340" y="12822"/>
                  <a:pt x="14945" y="7385"/>
                </a:cubicBezTo>
                <a:cubicBezTo>
                  <a:pt x="22318" y="2135"/>
                  <a:pt x="31210" y="626"/>
                  <a:pt x="40056" y="626"/>
                </a:cubicBezTo>
                <a:cubicBezTo>
                  <a:pt x="41776" y="626"/>
                  <a:pt x="43495" y="683"/>
                  <a:pt x="45200" y="781"/>
                </a:cubicBezTo>
                <a:cubicBezTo>
                  <a:pt x="45600" y="781"/>
                  <a:pt x="45600" y="147"/>
                  <a:pt x="45200" y="147"/>
                </a:cubicBezTo>
                <a:cubicBezTo>
                  <a:pt x="43552" y="53"/>
                  <a:pt x="41902" y="0"/>
                  <a:pt x="40257" y="0"/>
                </a:cubicBezTo>
                <a:close/>
              </a:path>
            </a:pathLst>
          </a:custGeom>
          <a:solidFill>
            <a:srgbClr val="000000"/>
          </a:solidFill>
          <a:ln cap="flat" cmpd="sng" w="19050">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 name="Google Shape;290;p37"/>
          <p:cNvSpPr/>
          <p:nvPr/>
        </p:nvSpPr>
        <p:spPr>
          <a:xfrm rot="-743298">
            <a:off x="5686308" y="3138930"/>
            <a:ext cx="128013" cy="173447"/>
          </a:xfrm>
          <a:custGeom>
            <a:rect b="b" l="l" r="r" t="t"/>
            <a:pathLst>
              <a:path extrusionOk="0" h="5611" w="3821">
                <a:moveTo>
                  <a:pt x="463" y="0"/>
                </a:moveTo>
                <a:cubicBezTo>
                  <a:pt x="177" y="0"/>
                  <a:pt x="0" y="434"/>
                  <a:pt x="285" y="576"/>
                </a:cubicBezTo>
                <a:cubicBezTo>
                  <a:pt x="585" y="743"/>
                  <a:pt x="3420" y="2211"/>
                  <a:pt x="3054" y="2611"/>
                </a:cubicBezTo>
                <a:cubicBezTo>
                  <a:pt x="2286" y="3512"/>
                  <a:pt x="1286" y="4279"/>
                  <a:pt x="418" y="5079"/>
                </a:cubicBezTo>
                <a:cubicBezTo>
                  <a:pt x="187" y="5285"/>
                  <a:pt x="412" y="5610"/>
                  <a:pt x="649" y="5610"/>
                </a:cubicBezTo>
                <a:cubicBezTo>
                  <a:pt x="720" y="5610"/>
                  <a:pt x="791" y="5582"/>
                  <a:pt x="852" y="5513"/>
                </a:cubicBezTo>
                <a:cubicBezTo>
                  <a:pt x="1486" y="4946"/>
                  <a:pt x="2086" y="4379"/>
                  <a:pt x="2720" y="3812"/>
                </a:cubicBezTo>
                <a:cubicBezTo>
                  <a:pt x="3087" y="3445"/>
                  <a:pt x="3821" y="3011"/>
                  <a:pt x="3821" y="2411"/>
                </a:cubicBezTo>
                <a:cubicBezTo>
                  <a:pt x="3821" y="2011"/>
                  <a:pt x="3387" y="1777"/>
                  <a:pt x="3120" y="1577"/>
                </a:cubicBezTo>
                <a:cubicBezTo>
                  <a:pt x="2353" y="1010"/>
                  <a:pt x="1486" y="509"/>
                  <a:pt x="618" y="42"/>
                </a:cubicBezTo>
                <a:cubicBezTo>
                  <a:pt x="565" y="13"/>
                  <a:pt x="512" y="0"/>
                  <a:pt x="463" y="0"/>
                </a:cubicBezTo>
                <a:close/>
              </a:path>
            </a:pathLst>
          </a:custGeom>
          <a:solidFill>
            <a:srgbClr val="000000"/>
          </a:solidFill>
          <a:ln cap="flat" cmpd="sng" w="19050">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
                                        <p:tgtEl>
                                          <p:spTgt spid="2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Mitigate Bias ctnd</a:t>
            </a:r>
            <a:endParaRPr/>
          </a:p>
        </p:txBody>
      </p:sp>
      <p:sp>
        <p:nvSpPr>
          <p:cNvPr id="296" name="Google Shape;29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97" name="Google Shape;297;p38"/>
          <p:cNvGraphicFramePr/>
          <p:nvPr/>
        </p:nvGraphicFramePr>
        <p:xfrm>
          <a:off x="5452700" y="2028238"/>
          <a:ext cx="3000000" cy="3000000"/>
        </p:xfrm>
        <a:graphic>
          <a:graphicData uri="http://schemas.openxmlformats.org/drawingml/2006/table">
            <a:tbl>
              <a:tblPr>
                <a:noFill/>
                <a:tableStyleId>{4A84B5BE-143D-4619-B076-87A2E3056830}</a:tableStyleId>
              </a:tblPr>
              <a:tblGrid>
                <a:gridCol w="1509875"/>
                <a:gridCol w="150987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Accuracy</a:t>
                      </a:r>
                      <a:endParaRPr/>
                    </a:p>
                  </a:txBody>
                  <a:tcPr marT="91425" marB="91425" marR="91425" marL="91425"/>
                </a:tc>
              </a:tr>
              <a:tr h="396200">
                <a:tc>
                  <a:txBody>
                    <a:bodyPr/>
                    <a:lstStyle/>
                    <a:p>
                      <a:pPr indent="0" lvl="0" marL="0" rtl="0" algn="l">
                        <a:spcBef>
                          <a:spcPts val="0"/>
                        </a:spcBef>
                        <a:spcAft>
                          <a:spcPts val="0"/>
                        </a:spcAft>
                        <a:buNone/>
                      </a:pPr>
                      <a:r>
                        <a:rPr lang="en"/>
                        <a:t>Train Set</a:t>
                      </a:r>
                      <a:endParaRPr/>
                    </a:p>
                  </a:txBody>
                  <a:tcPr marT="91425" marB="91425" marR="91425" marL="91425"/>
                </a:tc>
                <a:tc>
                  <a:txBody>
                    <a:bodyPr/>
                    <a:lstStyle/>
                    <a:p>
                      <a:pPr indent="0" lvl="0" marL="0" rtl="0" algn="l">
                        <a:spcBef>
                          <a:spcPts val="0"/>
                        </a:spcBef>
                        <a:spcAft>
                          <a:spcPts val="0"/>
                        </a:spcAft>
                        <a:buNone/>
                      </a:pPr>
                      <a:r>
                        <a:rPr b="1" lang="en" sz="1600"/>
                        <a:t>91.33%</a:t>
                      </a:r>
                      <a:endParaRPr b="1" sz="1600"/>
                    </a:p>
                  </a:txBody>
                  <a:tcPr marT="91425" marB="91425" marR="91425" marL="91425"/>
                </a:tc>
              </a:tr>
              <a:tr h="396200">
                <a:tc>
                  <a:txBody>
                    <a:bodyPr/>
                    <a:lstStyle/>
                    <a:p>
                      <a:pPr indent="0" lvl="0" marL="0" rtl="0" algn="l">
                        <a:spcBef>
                          <a:spcPts val="0"/>
                        </a:spcBef>
                        <a:spcAft>
                          <a:spcPts val="0"/>
                        </a:spcAft>
                        <a:buNone/>
                      </a:pPr>
                      <a:r>
                        <a:rPr lang="en"/>
                        <a:t>Dev Set</a:t>
                      </a:r>
                      <a:endParaRPr/>
                    </a:p>
                  </a:txBody>
                  <a:tcPr marT="91425" marB="91425" marR="91425" marL="91425"/>
                </a:tc>
                <a:tc>
                  <a:txBody>
                    <a:bodyPr/>
                    <a:lstStyle/>
                    <a:p>
                      <a:pPr indent="0" lvl="0" marL="0" rtl="0" algn="l">
                        <a:spcBef>
                          <a:spcPts val="0"/>
                        </a:spcBef>
                        <a:spcAft>
                          <a:spcPts val="0"/>
                        </a:spcAft>
                        <a:buNone/>
                      </a:pPr>
                      <a:r>
                        <a:rPr b="1" lang="en" sz="1600">
                          <a:solidFill>
                            <a:srgbClr val="FF0000"/>
                          </a:solidFill>
                        </a:rPr>
                        <a:t>29.06%</a:t>
                      </a:r>
                      <a:endParaRPr b="1" sz="1600">
                        <a:solidFill>
                          <a:srgbClr val="FF0000"/>
                        </a:solidFill>
                      </a:endParaRPr>
                    </a:p>
                  </a:txBody>
                  <a:tcPr marT="91425" marB="91425" marR="91425" marL="91425"/>
                </a:tc>
              </a:tr>
              <a:tr h="396200">
                <a:tc>
                  <a:txBody>
                    <a:bodyPr/>
                    <a:lstStyle/>
                    <a:p>
                      <a:pPr indent="0" lvl="0" marL="0" rtl="0" algn="l">
                        <a:spcBef>
                          <a:spcPts val="0"/>
                        </a:spcBef>
                        <a:spcAft>
                          <a:spcPts val="0"/>
                        </a:spcAft>
                        <a:buNone/>
                      </a:pPr>
                      <a:r>
                        <a:rPr lang="en"/>
                        <a:t>Dev Top 3</a:t>
                      </a:r>
                      <a:endParaRPr/>
                    </a:p>
                  </a:txBody>
                  <a:tcPr marT="91425" marB="91425" marR="91425" marL="91425"/>
                </a:tc>
                <a:tc>
                  <a:txBody>
                    <a:bodyPr/>
                    <a:lstStyle/>
                    <a:p>
                      <a:pPr indent="0" lvl="0" marL="0" rtl="0" algn="l">
                        <a:spcBef>
                          <a:spcPts val="0"/>
                        </a:spcBef>
                        <a:spcAft>
                          <a:spcPts val="0"/>
                        </a:spcAft>
                        <a:buNone/>
                      </a:pPr>
                      <a:r>
                        <a:rPr b="1" lang="en" sz="1600">
                          <a:solidFill>
                            <a:srgbClr val="FF0000"/>
                          </a:solidFill>
                        </a:rPr>
                        <a:t>48.30%</a:t>
                      </a:r>
                      <a:endParaRPr b="1" sz="1600">
                        <a:solidFill>
                          <a:srgbClr val="FF0000"/>
                        </a:solidFill>
                      </a:endParaRPr>
                    </a:p>
                  </a:txBody>
                  <a:tcPr marT="91425" marB="91425" marR="91425" marL="91425"/>
                </a:tc>
              </a:tr>
              <a:tr h="396200">
                <a:tc>
                  <a:txBody>
                    <a:bodyPr/>
                    <a:lstStyle/>
                    <a:p>
                      <a:pPr indent="0" lvl="0" marL="0" rtl="0" algn="l">
                        <a:spcBef>
                          <a:spcPts val="0"/>
                        </a:spcBef>
                        <a:spcAft>
                          <a:spcPts val="0"/>
                        </a:spcAft>
                        <a:buNone/>
                      </a:pPr>
                      <a:r>
                        <a:rPr lang="en"/>
                        <a:t>Dev Top 10</a:t>
                      </a:r>
                      <a:endParaRPr/>
                    </a:p>
                  </a:txBody>
                  <a:tcPr marT="91425" marB="91425" marR="91425" marL="91425"/>
                </a:tc>
                <a:tc>
                  <a:txBody>
                    <a:bodyPr/>
                    <a:lstStyle/>
                    <a:p>
                      <a:pPr indent="0" lvl="0" marL="0" rtl="0" algn="l">
                        <a:spcBef>
                          <a:spcPts val="0"/>
                        </a:spcBef>
                        <a:spcAft>
                          <a:spcPts val="0"/>
                        </a:spcAft>
                        <a:buNone/>
                      </a:pPr>
                      <a:r>
                        <a:rPr b="1" lang="en" sz="1600">
                          <a:solidFill>
                            <a:srgbClr val="FF0000"/>
                          </a:solidFill>
                        </a:rPr>
                        <a:t>73.96%</a:t>
                      </a:r>
                      <a:endParaRPr b="1" sz="1600">
                        <a:solidFill>
                          <a:srgbClr val="FF0000"/>
                        </a:solidFill>
                      </a:endParaRPr>
                    </a:p>
                  </a:txBody>
                  <a:tcPr marT="91425" marB="91425" marR="91425" marL="91425"/>
                </a:tc>
              </a:tr>
            </a:tbl>
          </a:graphicData>
        </a:graphic>
      </p:graphicFrame>
      <p:graphicFrame>
        <p:nvGraphicFramePr>
          <p:cNvPr id="298" name="Google Shape;298;p38"/>
          <p:cNvGraphicFramePr/>
          <p:nvPr/>
        </p:nvGraphicFramePr>
        <p:xfrm>
          <a:off x="410000" y="2081350"/>
          <a:ext cx="3000000" cy="3000000"/>
        </p:xfrm>
        <a:graphic>
          <a:graphicData uri="http://schemas.openxmlformats.org/drawingml/2006/table">
            <a:tbl>
              <a:tblPr>
                <a:noFill/>
                <a:tableStyleId>{4A84B5BE-143D-4619-B076-87A2E3056830}</a:tableStyleId>
              </a:tblPr>
              <a:tblGrid>
                <a:gridCol w="1509875"/>
                <a:gridCol w="150987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Accuracy</a:t>
                      </a:r>
                      <a:endParaRPr/>
                    </a:p>
                  </a:txBody>
                  <a:tcPr marT="91425" marB="91425" marR="91425" marL="91425"/>
                </a:tc>
              </a:tr>
              <a:tr h="396200">
                <a:tc>
                  <a:txBody>
                    <a:bodyPr/>
                    <a:lstStyle/>
                    <a:p>
                      <a:pPr indent="0" lvl="0" marL="0" rtl="0" algn="l">
                        <a:spcBef>
                          <a:spcPts val="0"/>
                        </a:spcBef>
                        <a:spcAft>
                          <a:spcPts val="0"/>
                        </a:spcAft>
                        <a:buNone/>
                      </a:pPr>
                      <a:r>
                        <a:rPr lang="en"/>
                        <a:t>Train Set</a:t>
                      </a:r>
                      <a:endParaRPr/>
                    </a:p>
                  </a:txBody>
                  <a:tcPr marT="91425" marB="91425" marR="91425" marL="91425"/>
                </a:tc>
                <a:tc>
                  <a:txBody>
                    <a:bodyPr/>
                    <a:lstStyle/>
                    <a:p>
                      <a:pPr indent="0" lvl="0" marL="0" rtl="0" algn="l">
                        <a:spcBef>
                          <a:spcPts val="0"/>
                        </a:spcBef>
                        <a:spcAft>
                          <a:spcPts val="0"/>
                        </a:spcAft>
                        <a:buNone/>
                      </a:pPr>
                      <a:r>
                        <a:rPr b="1" lang="en" sz="1600"/>
                        <a:t>97.46%</a:t>
                      </a:r>
                      <a:endParaRPr b="1" sz="1600"/>
                    </a:p>
                  </a:txBody>
                  <a:tcPr marT="91425" marB="91425" marR="91425" marL="91425"/>
                </a:tc>
              </a:tr>
              <a:tr h="396200">
                <a:tc>
                  <a:txBody>
                    <a:bodyPr/>
                    <a:lstStyle/>
                    <a:p>
                      <a:pPr indent="0" lvl="0" marL="0" rtl="0" algn="l">
                        <a:spcBef>
                          <a:spcPts val="0"/>
                        </a:spcBef>
                        <a:spcAft>
                          <a:spcPts val="0"/>
                        </a:spcAft>
                        <a:buNone/>
                      </a:pPr>
                      <a:r>
                        <a:rPr lang="en"/>
                        <a:t>Dev Set</a:t>
                      </a:r>
                      <a:endParaRPr/>
                    </a:p>
                  </a:txBody>
                  <a:tcPr marT="91425" marB="91425" marR="91425" marL="91425"/>
                </a:tc>
                <a:tc>
                  <a:txBody>
                    <a:bodyPr/>
                    <a:lstStyle/>
                    <a:p>
                      <a:pPr indent="0" lvl="0" marL="0" rtl="0" algn="l">
                        <a:spcBef>
                          <a:spcPts val="0"/>
                        </a:spcBef>
                        <a:spcAft>
                          <a:spcPts val="0"/>
                        </a:spcAft>
                        <a:buNone/>
                      </a:pPr>
                      <a:r>
                        <a:rPr b="1" lang="en" sz="1600"/>
                        <a:t>16.23%</a:t>
                      </a:r>
                      <a:endParaRPr b="1" sz="1600"/>
                    </a:p>
                  </a:txBody>
                  <a:tcPr marT="91425" marB="91425" marR="91425" marL="91425"/>
                </a:tc>
              </a:tr>
              <a:tr h="396200">
                <a:tc>
                  <a:txBody>
                    <a:bodyPr/>
                    <a:lstStyle/>
                    <a:p>
                      <a:pPr indent="0" lvl="0" marL="0" rtl="0" algn="l">
                        <a:spcBef>
                          <a:spcPts val="0"/>
                        </a:spcBef>
                        <a:spcAft>
                          <a:spcPts val="0"/>
                        </a:spcAft>
                        <a:buNone/>
                      </a:pPr>
                      <a:r>
                        <a:rPr lang="en"/>
                        <a:t>Dev Top 3</a:t>
                      </a:r>
                      <a:endParaRPr/>
                    </a:p>
                  </a:txBody>
                  <a:tcPr marT="91425" marB="91425" marR="91425" marL="91425"/>
                </a:tc>
                <a:tc>
                  <a:txBody>
                    <a:bodyPr/>
                    <a:lstStyle/>
                    <a:p>
                      <a:pPr indent="0" lvl="0" marL="0" rtl="0" algn="l">
                        <a:spcBef>
                          <a:spcPts val="0"/>
                        </a:spcBef>
                        <a:spcAft>
                          <a:spcPts val="0"/>
                        </a:spcAft>
                        <a:buNone/>
                      </a:pPr>
                      <a:r>
                        <a:rPr b="1" lang="en" sz="1600"/>
                        <a:t>34.34%</a:t>
                      </a:r>
                      <a:endParaRPr b="1" sz="1600"/>
                    </a:p>
                  </a:txBody>
                  <a:tcPr marT="91425" marB="91425" marR="91425" marL="91425"/>
                </a:tc>
              </a:tr>
              <a:tr h="396200">
                <a:tc>
                  <a:txBody>
                    <a:bodyPr/>
                    <a:lstStyle/>
                    <a:p>
                      <a:pPr indent="0" lvl="0" marL="0" rtl="0" algn="l">
                        <a:spcBef>
                          <a:spcPts val="0"/>
                        </a:spcBef>
                        <a:spcAft>
                          <a:spcPts val="0"/>
                        </a:spcAft>
                        <a:buNone/>
                      </a:pPr>
                      <a:r>
                        <a:rPr lang="en"/>
                        <a:t>Dev Top 10</a:t>
                      </a:r>
                      <a:endParaRPr/>
                    </a:p>
                  </a:txBody>
                  <a:tcPr marT="91425" marB="91425" marR="91425" marL="91425"/>
                </a:tc>
                <a:tc>
                  <a:txBody>
                    <a:bodyPr/>
                    <a:lstStyle/>
                    <a:p>
                      <a:pPr indent="0" lvl="0" marL="0" rtl="0" algn="l">
                        <a:spcBef>
                          <a:spcPts val="0"/>
                        </a:spcBef>
                        <a:spcAft>
                          <a:spcPts val="0"/>
                        </a:spcAft>
                        <a:buNone/>
                      </a:pPr>
                      <a:r>
                        <a:rPr b="1" lang="en" sz="1600"/>
                        <a:t>61.89%</a:t>
                      </a:r>
                      <a:endParaRPr b="1" sz="1600"/>
                    </a:p>
                  </a:txBody>
                  <a:tcPr marT="91425" marB="91425" marR="91425" marL="91425"/>
                </a:tc>
              </a:tr>
            </a:tbl>
          </a:graphicData>
        </a:graphic>
      </p:graphicFrame>
      <p:grpSp>
        <p:nvGrpSpPr>
          <p:cNvPr id="299" name="Google Shape;299;p38"/>
          <p:cNvGrpSpPr/>
          <p:nvPr/>
        </p:nvGrpSpPr>
        <p:grpSpPr>
          <a:xfrm>
            <a:off x="3757308" y="2522262"/>
            <a:ext cx="1495672" cy="1221153"/>
            <a:chOff x="3757308" y="2522262"/>
            <a:chExt cx="1495672" cy="1221153"/>
          </a:xfrm>
        </p:grpSpPr>
        <p:sp>
          <p:nvSpPr>
            <p:cNvPr id="300" name="Google Shape;300;p38"/>
            <p:cNvSpPr/>
            <p:nvPr/>
          </p:nvSpPr>
          <p:spPr>
            <a:xfrm rot="1736464">
              <a:off x="3871229" y="2750321"/>
              <a:ext cx="1140002" cy="765034"/>
            </a:xfrm>
            <a:custGeom>
              <a:rect b="b" l="l" r="r" t="t"/>
              <a:pathLst>
                <a:path extrusionOk="0" h="30602" w="45601">
                  <a:moveTo>
                    <a:pt x="40257" y="0"/>
                  </a:moveTo>
                  <a:cubicBezTo>
                    <a:pt x="30786" y="0"/>
                    <a:pt x="21489" y="1754"/>
                    <a:pt x="13644" y="7552"/>
                  </a:cubicBezTo>
                  <a:cubicBezTo>
                    <a:pt x="6339" y="12989"/>
                    <a:pt x="1235" y="21262"/>
                    <a:pt x="34" y="30302"/>
                  </a:cubicBezTo>
                  <a:cubicBezTo>
                    <a:pt x="1" y="30502"/>
                    <a:pt x="143" y="30602"/>
                    <a:pt x="301" y="30602"/>
                  </a:cubicBezTo>
                  <a:cubicBezTo>
                    <a:pt x="460" y="30602"/>
                    <a:pt x="635" y="30502"/>
                    <a:pt x="668" y="30302"/>
                  </a:cubicBezTo>
                  <a:cubicBezTo>
                    <a:pt x="1902" y="20962"/>
                    <a:pt x="7340" y="12822"/>
                    <a:pt x="14945" y="7385"/>
                  </a:cubicBezTo>
                  <a:cubicBezTo>
                    <a:pt x="22318" y="2135"/>
                    <a:pt x="31210" y="626"/>
                    <a:pt x="40056" y="626"/>
                  </a:cubicBezTo>
                  <a:cubicBezTo>
                    <a:pt x="41776" y="626"/>
                    <a:pt x="43495" y="683"/>
                    <a:pt x="45200" y="781"/>
                  </a:cubicBezTo>
                  <a:cubicBezTo>
                    <a:pt x="45600" y="781"/>
                    <a:pt x="45600" y="147"/>
                    <a:pt x="45200" y="147"/>
                  </a:cubicBezTo>
                  <a:cubicBezTo>
                    <a:pt x="43552" y="53"/>
                    <a:pt x="41902" y="0"/>
                    <a:pt x="40257" y="0"/>
                  </a:cubicBezTo>
                  <a:close/>
                </a:path>
              </a:pathLst>
            </a:cu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8"/>
            <p:cNvSpPr/>
            <p:nvPr/>
          </p:nvSpPr>
          <p:spPr>
            <a:xfrm rot="2183935">
              <a:off x="5125154" y="3062700"/>
              <a:ext cx="95524" cy="140274"/>
            </a:xfrm>
            <a:custGeom>
              <a:rect b="b" l="l" r="r" t="t"/>
              <a:pathLst>
                <a:path extrusionOk="0" h="5611" w="3821">
                  <a:moveTo>
                    <a:pt x="463" y="0"/>
                  </a:moveTo>
                  <a:cubicBezTo>
                    <a:pt x="177" y="0"/>
                    <a:pt x="0" y="434"/>
                    <a:pt x="285" y="576"/>
                  </a:cubicBezTo>
                  <a:cubicBezTo>
                    <a:pt x="585" y="743"/>
                    <a:pt x="3420" y="2211"/>
                    <a:pt x="3054" y="2611"/>
                  </a:cubicBezTo>
                  <a:cubicBezTo>
                    <a:pt x="2286" y="3512"/>
                    <a:pt x="1286" y="4279"/>
                    <a:pt x="418" y="5079"/>
                  </a:cubicBezTo>
                  <a:cubicBezTo>
                    <a:pt x="187" y="5285"/>
                    <a:pt x="412" y="5610"/>
                    <a:pt x="649" y="5610"/>
                  </a:cubicBezTo>
                  <a:cubicBezTo>
                    <a:pt x="720" y="5610"/>
                    <a:pt x="791" y="5582"/>
                    <a:pt x="852" y="5513"/>
                  </a:cubicBezTo>
                  <a:cubicBezTo>
                    <a:pt x="1486" y="4946"/>
                    <a:pt x="2086" y="4379"/>
                    <a:pt x="2720" y="3812"/>
                  </a:cubicBezTo>
                  <a:cubicBezTo>
                    <a:pt x="3087" y="3445"/>
                    <a:pt x="3821" y="3011"/>
                    <a:pt x="3821" y="2411"/>
                  </a:cubicBezTo>
                  <a:cubicBezTo>
                    <a:pt x="3821" y="2011"/>
                    <a:pt x="3387" y="1777"/>
                    <a:pt x="3120" y="1577"/>
                  </a:cubicBezTo>
                  <a:cubicBezTo>
                    <a:pt x="2353" y="1010"/>
                    <a:pt x="1486" y="509"/>
                    <a:pt x="618" y="42"/>
                  </a:cubicBezTo>
                  <a:cubicBezTo>
                    <a:pt x="565" y="13"/>
                    <a:pt x="512" y="0"/>
                    <a:pt x="463" y="0"/>
                  </a:cubicBezTo>
                  <a:close/>
                </a:path>
              </a:pathLst>
            </a:cu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2" name="Google Shape;302;p38"/>
          <p:cNvPicPr preferRelativeResize="0"/>
          <p:nvPr/>
        </p:nvPicPr>
        <p:blipFill>
          <a:blip r:embed="rId3">
            <a:alphaModFix/>
          </a:blip>
          <a:stretch>
            <a:fillRect/>
          </a:stretch>
        </p:blipFill>
        <p:spPr>
          <a:xfrm>
            <a:off x="3571263" y="907700"/>
            <a:ext cx="1739925" cy="1739925"/>
          </a:xfrm>
          <a:prstGeom prst="rect">
            <a:avLst/>
          </a:prstGeom>
          <a:noFill/>
          <a:ln>
            <a:noFill/>
          </a:ln>
        </p:spPr>
      </p:pic>
      <p:sp>
        <p:nvSpPr>
          <p:cNvPr id="303" name="Google Shape;303;p38"/>
          <p:cNvSpPr txBox="1"/>
          <p:nvPr/>
        </p:nvSpPr>
        <p:spPr>
          <a:xfrm>
            <a:off x="1098175" y="1030950"/>
            <a:ext cx="26118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000">
                <a:solidFill>
                  <a:schemeClr val="dk2"/>
                </a:solidFill>
                <a:latin typeface="Source Code Pro"/>
                <a:ea typeface="Source Code Pro"/>
                <a:cs typeface="Source Code Pro"/>
                <a:sym typeface="Source Code Pro"/>
              </a:rPr>
              <a:t>[</a:t>
            </a:r>
            <a:r>
              <a:rPr b="1" lang="en" sz="2800">
                <a:solidFill>
                  <a:schemeClr val="dk1"/>
                </a:solidFill>
                <a:latin typeface="Source Code Pro"/>
                <a:ea typeface="Source Code Pro"/>
                <a:cs typeface="Source Code Pro"/>
                <a:sym typeface="Source Code Pro"/>
              </a:rPr>
              <a:t>16</a:t>
            </a:r>
            <a:r>
              <a:rPr b="1" lang="en" sz="2000">
                <a:solidFill>
                  <a:schemeClr val="dk2"/>
                </a:solidFill>
                <a:latin typeface="Source Code Pro"/>
                <a:ea typeface="Source Code Pro"/>
                <a:cs typeface="Source Code Pro"/>
                <a:sym typeface="Source Code Pro"/>
              </a:rPr>
              <a:t>, 2, 21, 3]</a:t>
            </a:r>
            <a:r>
              <a:rPr lang="en" sz="2000">
                <a:solidFill>
                  <a:schemeClr val="dk2"/>
                </a:solidFill>
                <a:latin typeface="Source Code Pro"/>
                <a:ea typeface="Source Code Pro"/>
                <a:cs typeface="Source Code Pro"/>
                <a:sym typeface="Source Code Pro"/>
              </a:rPr>
              <a:t>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200"/>
                                        <p:tgtEl>
                                          <p:spTgt spid="2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200"/>
                                        <p:tgtEl>
                                          <p:spTgt spid="2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Hyperparameters</a:t>
            </a:r>
            <a:endParaRPr/>
          </a:p>
        </p:txBody>
      </p:sp>
      <p:sp>
        <p:nvSpPr>
          <p:cNvPr id="309" name="Google Shape;309;p39"/>
          <p:cNvSpPr txBox="1"/>
          <p:nvPr>
            <p:ph idx="1" type="body"/>
          </p:nvPr>
        </p:nvSpPr>
        <p:spPr>
          <a:xfrm>
            <a:off x="3040050" y="1623800"/>
            <a:ext cx="3063900" cy="3099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t>Seq_len</a:t>
            </a:r>
            <a:endParaRPr b="1"/>
          </a:p>
          <a:p>
            <a:pPr indent="0" lvl="0" marL="0" rtl="0" algn="ctr">
              <a:spcBef>
                <a:spcPts val="1200"/>
              </a:spcBef>
              <a:spcAft>
                <a:spcPts val="0"/>
              </a:spcAft>
              <a:buNone/>
            </a:pPr>
            <a:r>
              <a:rPr lang="en"/>
              <a:t>Hidden_size</a:t>
            </a:r>
            <a:endParaRPr/>
          </a:p>
          <a:p>
            <a:pPr indent="0" lvl="0" marL="0" rtl="0" algn="ctr">
              <a:spcBef>
                <a:spcPts val="1200"/>
              </a:spcBef>
              <a:spcAft>
                <a:spcPts val="0"/>
              </a:spcAft>
              <a:buNone/>
            </a:pPr>
            <a:r>
              <a:rPr lang="en"/>
              <a:t>Num_layers</a:t>
            </a:r>
            <a:endParaRPr/>
          </a:p>
          <a:p>
            <a:pPr indent="0" lvl="0" marL="0" rtl="0" algn="ctr">
              <a:spcBef>
                <a:spcPts val="1200"/>
              </a:spcBef>
              <a:spcAft>
                <a:spcPts val="0"/>
              </a:spcAft>
              <a:buNone/>
            </a:pPr>
            <a:r>
              <a:rPr lang="en"/>
              <a:t>Bi-directional</a:t>
            </a:r>
            <a:endParaRPr/>
          </a:p>
          <a:p>
            <a:pPr indent="0" lvl="0" marL="0" rtl="0" algn="ctr">
              <a:spcBef>
                <a:spcPts val="1200"/>
              </a:spcBef>
              <a:spcAft>
                <a:spcPts val="0"/>
              </a:spcAft>
              <a:buNone/>
            </a:pPr>
            <a:r>
              <a:rPr lang="en"/>
              <a:t>Batch_size</a:t>
            </a:r>
            <a:endParaRPr/>
          </a:p>
          <a:p>
            <a:pPr indent="0" lvl="0" marL="0" rtl="0" algn="ctr">
              <a:spcBef>
                <a:spcPts val="1200"/>
              </a:spcBef>
              <a:spcAft>
                <a:spcPts val="0"/>
              </a:spcAft>
              <a:buNone/>
            </a:pPr>
            <a:r>
              <a:rPr lang="en"/>
              <a:t>Learning_rate</a:t>
            </a:r>
            <a:endParaRPr/>
          </a:p>
          <a:p>
            <a:pPr indent="0" lvl="0" marL="0" rtl="0" algn="ctr">
              <a:spcBef>
                <a:spcPts val="1200"/>
              </a:spcBef>
              <a:spcAft>
                <a:spcPts val="1200"/>
              </a:spcAft>
              <a:buNone/>
            </a:pPr>
            <a:r>
              <a:rPr b="1" lang="en"/>
              <a:t>Type of RNN model</a:t>
            </a:r>
            <a:endParaRPr/>
          </a:p>
        </p:txBody>
      </p:sp>
      <p:sp>
        <p:nvSpPr>
          <p:cNvPr id="310" name="Google Shape;31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1" name="Google Shape;311;p39"/>
          <p:cNvSpPr/>
          <p:nvPr/>
        </p:nvSpPr>
        <p:spPr>
          <a:xfrm>
            <a:off x="1984051" y="1670825"/>
            <a:ext cx="2012238" cy="432200"/>
          </a:xfrm>
          <a:custGeom>
            <a:rect b="b" l="l" r="r" t="t"/>
            <a:pathLst>
              <a:path extrusionOk="0" h="17288" w="70438">
                <a:moveTo>
                  <a:pt x="0" y="0"/>
                </a:moveTo>
                <a:lnTo>
                  <a:pt x="0" y="17288"/>
                </a:lnTo>
                <a:lnTo>
                  <a:pt x="64437" y="17288"/>
                </a:lnTo>
                <a:lnTo>
                  <a:pt x="64437" y="12109"/>
                </a:lnTo>
                <a:lnTo>
                  <a:pt x="70438" y="8644"/>
                </a:lnTo>
                <a:lnTo>
                  <a:pt x="64437" y="5179"/>
                </a:lnTo>
                <a:lnTo>
                  <a:pt x="64437" y="0"/>
                </a:lnTo>
                <a:close/>
              </a:path>
            </a:pathLst>
          </a:custGeom>
          <a:solidFill>
            <a:srgbClr val="4949E7"/>
          </a:solidFill>
          <a:ln>
            <a:noFill/>
          </a:ln>
        </p:spPr>
        <p:txBody>
          <a:bodyPr anchorCtr="0" anchor="ctr" bIns="91425" lIns="91425" spcFirstLastPara="1" rIns="274300"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Dataset</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312" name="Google Shape;312;p39"/>
          <p:cNvSpPr/>
          <p:nvPr/>
        </p:nvSpPr>
        <p:spPr>
          <a:xfrm>
            <a:off x="5643700" y="2163725"/>
            <a:ext cx="291300" cy="1265700"/>
          </a:xfrm>
          <a:prstGeom prst="rightBrace">
            <a:avLst>
              <a:gd fmla="val 50000" name="adj1"/>
              <a:gd fmla="val 49210" name="adj2"/>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6103950" y="2546872"/>
            <a:ext cx="2172132" cy="499392"/>
          </a:xfrm>
          <a:custGeom>
            <a:rect b="b" l="l" r="r" t="t"/>
            <a:pathLst>
              <a:path extrusionOk="0" h="17277" w="70438">
                <a:moveTo>
                  <a:pt x="5989" y="0"/>
                </a:moveTo>
                <a:lnTo>
                  <a:pt x="5989" y="5168"/>
                </a:lnTo>
                <a:lnTo>
                  <a:pt x="1" y="8632"/>
                </a:lnTo>
                <a:lnTo>
                  <a:pt x="5989" y="12097"/>
                </a:lnTo>
                <a:lnTo>
                  <a:pt x="5989" y="17276"/>
                </a:lnTo>
                <a:lnTo>
                  <a:pt x="70438" y="17276"/>
                </a:lnTo>
                <a:lnTo>
                  <a:pt x="70438" y="0"/>
                </a:lnTo>
                <a:close/>
              </a:path>
            </a:pathLst>
          </a:custGeom>
          <a:solidFill>
            <a:srgbClr val="5EB2FC"/>
          </a:solidFill>
          <a:ln>
            <a:noFill/>
          </a:ln>
        </p:spPr>
        <p:txBody>
          <a:bodyPr anchorCtr="0" anchor="ctr" bIns="91425" lIns="274300"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Model complexity</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314" name="Google Shape;314;p39"/>
          <p:cNvSpPr/>
          <p:nvPr/>
        </p:nvSpPr>
        <p:spPr>
          <a:xfrm rot="10800000">
            <a:off x="3309875" y="3429425"/>
            <a:ext cx="332700" cy="893100"/>
          </a:xfrm>
          <a:prstGeom prst="rightBrace">
            <a:avLst>
              <a:gd fmla="val 50000" name="adj1"/>
              <a:gd fmla="val 49210" name="adj2"/>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flipH="1">
            <a:off x="940262" y="3660000"/>
            <a:ext cx="2172163" cy="431925"/>
          </a:xfrm>
          <a:custGeom>
            <a:rect b="b" l="l" r="r" t="t"/>
            <a:pathLst>
              <a:path extrusionOk="0" h="17277" w="70439">
                <a:moveTo>
                  <a:pt x="5990" y="1"/>
                </a:moveTo>
                <a:lnTo>
                  <a:pt x="5990" y="5180"/>
                </a:lnTo>
                <a:lnTo>
                  <a:pt x="1" y="8645"/>
                </a:lnTo>
                <a:lnTo>
                  <a:pt x="5990" y="12109"/>
                </a:lnTo>
                <a:lnTo>
                  <a:pt x="5990" y="17277"/>
                </a:lnTo>
                <a:lnTo>
                  <a:pt x="70438" y="17277"/>
                </a:lnTo>
                <a:lnTo>
                  <a:pt x="70438" y="1"/>
                </a:lnTo>
                <a:close/>
              </a:path>
            </a:pathLst>
          </a:custGeom>
          <a:solidFill>
            <a:srgbClr val="869FB2"/>
          </a:solidFill>
          <a:ln>
            <a:noFill/>
          </a:ln>
        </p:spPr>
        <p:txBody>
          <a:bodyPr anchorCtr="0" anchor="ctr" bIns="91425" lIns="274300" spcFirstLastPara="1" rIns="91425" wrap="square" tIns="91425">
            <a:noAutofit/>
          </a:bodyPr>
          <a:lstStyle/>
          <a:p>
            <a:pPr indent="0" lvl="0" marL="0" rtl="0" algn="l">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Training Process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316" name="Google Shape;316;p39"/>
          <p:cNvSpPr/>
          <p:nvPr/>
        </p:nvSpPr>
        <p:spPr>
          <a:xfrm>
            <a:off x="3012125" y="466288"/>
            <a:ext cx="630450" cy="545925"/>
          </a:xfrm>
          <a:custGeom>
            <a:rect b="b" l="l" r="r" t="t"/>
            <a:pathLst>
              <a:path extrusionOk="0" h="21837" w="25218">
                <a:moveTo>
                  <a:pt x="12609" y="1"/>
                </a:moveTo>
                <a:lnTo>
                  <a:pt x="0" y="21837"/>
                </a:lnTo>
                <a:lnTo>
                  <a:pt x="25217" y="21837"/>
                </a:lnTo>
                <a:lnTo>
                  <a:pt x="12609" y="1"/>
                </a:lnTo>
                <a:close/>
              </a:path>
            </a:pathLst>
          </a:cu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317" name="Google Shape;317;p39"/>
          <p:cNvGrpSpPr/>
          <p:nvPr/>
        </p:nvGrpSpPr>
        <p:grpSpPr>
          <a:xfrm>
            <a:off x="3236036" y="682635"/>
            <a:ext cx="182326" cy="252080"/>
            <a:chOff x="-38129425" y="3222550"/>
            <a:chExt cx="228450" cy="315850"/>
          </a:xfrm>
        </p:grpSpPr>
        <p:sp>
          <p:nvSpPr>
            <p:cNvPr id="318" name="Google Shape;318;p3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311700" y="6318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solidFill>
                  <a:srgbClr val="292929"/>
                </a:solidFill>
              </a:rPr>
              <a:t>Hyperparameters on</a:t>
            </a:r>
            <a:r>
              <a:rPr lang="en" sz="3000">
                <a:solidFill>
                  <a:srgbClr val="073763"/>
                </a:solidFill>
              </a:rPr>
              <a:t> </a:t>
            </a:r>
            <a:r>
              <a:rPr lang="en" sz="3000" u="sng">
                <a:solidFill>
                  <a:srgbClr val="073763"/>
                </a:solidFill>
              </a:rPr>
              <a:t>Dataset </a:t>
            </a:r>
            <a:endParaRPr u="sng">
              <a:solidFill>
                <a:srgbClr val="073763"/>
              </a:solidFill>
            </a:endParaRPr>
          </a:p>
        </p:txBody>
      </p:sp>
      <p:sp>
        <p:nvSpPr>
          <p:cNvPr id="325" name="Google Shape;325;p40"/>
          <p:cNvSpPr txBox="1"/>
          <p:nvPr>
            <p:ph idx="1" type="body"/>
          </p:nvPr>
        </p:nvSpPr>
        <p:spPr>
          <a:xfrm>
            <a:off x="311700" y="1618200"/>
            <a:ext cx="3073800" cy="14256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2000"/>
              <a:t>Seq_Len</a:t>
            </a:r>
            <a:endParaRPr b="1" sz="2000"/>
          </a:p>
          <a:p>
            <a:pPr indent="0" lvl="0" marL="0" rtl="0" algn="l">
              <a:lnSpc>
                <a:spcPct val="150000"/>
              </a:lnSpc>
              <a:spcBef>
                <a:spcPts val="0"/>
              </a:spcBef>
              <a:spcAft>
                <a:spcPts val="1200"/>
              </a:spcAft>
              <a:buNone/>
            </a:pPr>
            <a:r>
              <a:rPr lang="en" sz="2000"/>
              <a:t>No. of Frames from each video</a:t>
            </a:r>
            <a:endParaRPr sz="1600"/>
          </a:p>
        </p:txBody>
      </p:sp>
      <p:sp>
        <p:nvSpPr>
          <p:cNvPr id="326" name="Google Shape;32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7" name="Google Shape;327;p40"/>
          <p:cNvPicPr preferRelativeResize="0"/>
          <p:nvPr/>
        </p:nvPicPr>
        <p:blipFill rotWithShape="1">
          <a:blip r:embed="rId3">
            <a:alphaModFix/>
          </a:blip>
          <a:srcRect b="0" l="0" r="0" t="8172"/>
          <a:stretch/>
        </p:blipFill>
        <p:spPr>
          <a:xfrm>
            <a:off x="3857625" y="185475"/>
            <a:ext cx="4811999" cy="4766376"/>
          </a:xfrm>
          <a:prstGeom prst="rect">
            <a:avLst/>
          </a:prstGeom>
          <a:noFill/>
          <a:ln>
            <a:noFill/>
          </a:ln>
        </p:spPr>
      </p:pic>
      <p:grpSp>
        <p:nvGrpSpPr>
          <p:cNvPr id="328" name="Google Shape;328;p40"/>
          <p:cNvGrpSpPr/>
          <p:nvPr/>
        </p:nvGrpSpPr>
        <p:grpSpPr>
          <a:xfrm>
            <a:off x="423700" y="3186838"/>
            <a:ext cx="4494210" cy="1476388"/>
            <a:chOff x="311700" y="3043788"/>
            <a:chExt cx="4494210" cy="1476388"/>
          </a:xfrm>
        </p:grpSpPr>
        <p:pic>
          <p:nvPicPr>
            <p:cNvPr id="329" name="Google Shape;329;p40"/>
            <p:cNvPicPr preferRelativeResize="0"/>
            <p:nvPr/>
          </p:nvPicPr>
          <p:blipFill rotWithShape="1">
            <a:blip r:embed="rId4">
              <a:alphaModFix/>
            </a:blip>
            <a:srcRect b="0" l="0" r="39272" t="0"/>
            <a:stretch/>
          </p:blipFill>
          <p:spPr>
            <a:xfrm>
              <a:off x="311700" y="3043800"/>
              <a:ext cx="2198075" cy="1476375"/>
            </a:xfrm>
            <a:prstGeom prst="rect">
              <a:avLst/>
            </a:prstGeom>
            <a:noFill/>
            <a:ln>
              <a:noFill/>
            </a:ln>
          </p:spPr>
        </p:pic>
        <p:pic>
          <p:nvPicPr>
            <p:cNvPr id="330" name="Google Shape;330;p40"/>
            <p:cNvPicPr preferRelativeResize="0"/>
            <p:nvPr/>
          </p:nvPicPr>
          <p:blipFill rotWithShape="1">
            <a:blip r:embed="rId4">
              <a:alphaModFix/>
            </a:blip>
            <a:srcRect b="0" l="26136" r="39901" t="0"/>
            <a:stretch/>
          </p:blipFill>
          <p:spPr>
            <a:xfrm>
              <a:off x="3576586" y="3043788"/>
              <a:ext cx="1229325" cy="1476375"/>
            </a:xfrm>
            <a:prstGeom prst="rect">
              <a:avLst/>
            </a:prstGeom>
            <a:noFill/>
            <a:ln>
              <a:noFill/>
            </a:ln>
          </p:spPr>
        </p:pic>
        <p:cxnSp>
          <p:nvCxnSpPr>
            <p:cNvPr id="331" name="Google Shape;331;p40"/>
            <p:cNvCxnSpPr>
              <a:endCxn id="330" idx="1"/>
            </p:cNvCxnSpPr>
            <p:nvPr/>
          </p:nvCxnSpPr>
          <p:spPr>
            <a:xfrm flipH="1" rot="10800000">
              <a:off x="2509786" y="3781975"/>
              <a:ext cx="1066800" cy="15300"/>
            </a:xfrm>
            <a:prstGeom prst="straightConnector1">
              <a:avLst/>
            </a:prstGeom>
            <a:noFill/>
            <a:ln cap="flat" cmpd="sng" w="28575">
              <a:solidFill>
                <a:schemeClr val="dk2"/>
              </a:solidFill>
              <a:prstDash val="dash"/>
              <a:round/>
              <a:headEnd len="med" w="med" type="none"/>
              <a:tailEnd len="med" w="med" type="triangle"/>
            </a:ln>
          </p:spPr>
        </p:cxnSp>
      </p:grpSp>
      <p:sp>
        <p:nvSpPr>
          <p:cNvPr id="332" name="Google Shape;332;p40"/>
          <p:cNvSpPr txBox="1"/>
          <p:nvPr/>
        </p:nvSpPr>
        <p:spPr>
          <a:xfrm>
            <a:off x="1634850" y="1618200"/>
            <a:ext cx="117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AA84F"/>
                </a:solidFill>
                <a:latin typeface="Source Code Pro"/>
                <a:ea typeface="Source Code Pro"/>
                <a:cs typeface="Source Code Pro"/>
                <a:sym typeface="Source Code Pro"/>
              </a:rPr>
              <a:t>= 8</a:t>
            </a:r>
            <a:endParaRPr sz="1800">
              <a:solidFill>
                <a:srgbClr val="6AA84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ph type="title"/>
          </p:nvPr>
        </p:nvSpPr>
        <p:spPr>
          <a:xfrm>
            <a:off x="311700" y="631800"/>
            <a:ext cx="33462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solidFill>
                  <a:srgbClr val="292929"/>
                </a:solidFill>
              </a:rPr>
              <a:t>Hyperparameters for</a:t>
            </a:r>
            <a:r>
              <a:rPr lang="en" sz="3000">
                <a:solidFill>
                  <a:srgbClr val="1155CC"/>
                </a:solidFill>
              </a:rPr>
              <a:t> </a:t>
            </a:r>
            <a:r>
              <a:rPr lang="en" sz="3000" u="sng">
                <a:solidFill>
                  <a:srgbClr val="1155CC"/>
                </a:solidFill>
              </a:rPr>
              <a:t>Model Complexity</a:t>
            </a:r>
            <a:endParaRPr u="sng">
              <a:solidFill>
                <a:srgbClr val="1155CC"/>
              </a:solidFill>
            </a:endParaRPr>
          </a:p>
        </p:txBody>
      </p:sp>
      <p:sp>
        <p:nvSpPr>
          <p:cNvPr id="338" name="Google Shape;338;p41"/>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t>Hidden_size</a:t>
            </a:r>
            <a:endParaRPr sz="1800" u="sng"/>
          </a:p>
          <a:p>
            <a:pPr indent="0" lvl="0" marL="0" rtl="0" algn="l">
              <a:spcBef>
                <a:spcPts val="1200"/>
              </a:spcBef>
              <a:spcAft>
                <a:spcPts val="0"/>
              </a:spcAft>
              <a:buNone/>
            </a:pPr>
            <a:r>
              <a:rPr lang="en" sz="1800" u="sng"/>
              <a:t>Num_layers</a:t>
            </a:r>
            <a:endParaRPr sz="1800" u="sng"/>
          </a:p>
          <a:p>
            <a:pPr indent="0" lvl="0" marL="0" rtl="0" algn="l">
              <a:spcBef>
                <a:spcPts val="1200"/>
              </a:spcBef>
              <a:spcAft>
                <a:spcPts val="0"/>
              </a:spcAft>
              <a:buNone/>
            </a:pPr>
            <a:r>
              <a:rPr lang="en" sz="1800" u="sng"/>
              <a:t>Bi-directional</a:t>
            </a:r>
            <a:endParaRPr sz="1800"/>
          </a:p>
          <a:p>
            <a:pPr indent="0" lvl="0" marL="0" rtl="0" algn="l">
              <a:spcBef>
                <a:spcPts val="1200"/>
              </a:spcBef>
              <a:spcAft>
                <a:spcPts val="1200"/>
              </a:spcAft>
              <a:buNone/>
            </a:pPr>
            <a:r>
              <a:t/>
            </a:r>
            <a:endParaRPr sz="1800"/>
          </a:p>
        </p:txBody>
      </p:sp>
      <p:sp>
        <p:nvSpPr>
          <p:cNvPr id="339" name="Google Shape;33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0" name="Google Shape;340;p41"/>
          <p:cNvPicPr preferRelativeResize="0"/>
          <p:nvPr/>
        </p:nvPicPr>
        <p:blipFill>
          <a:blip r:embed="rId3">
            <a:alphaModFix/>
          </a:blip>
          <a:stretch>
            <a:fillRect/>
          </a:stretch>
        </p:blipFill>
        <p:spPr>
          <a:xfrm>
            <a:off x="4045650" y="152400"/>
            <a:ext cx="4485947" cy="4838699"/>
          </a:xfrm>
          <a:prstGeom prst="rect">
            <a:avLst/>
          </a:prstGeom>
          <a:noFill/>
          <a:ln>
            <a:noFill/>
          </a:ln>
        </p:spPr>
      </p:pic>
      <p:pic>
        <p:nvPicPr>
          <p:cNvPr id="341" name="Google Shape;341;p41"/>
          <p:cNvPicPr preferRelativeResize="0"/>
          <p:nvPr/>
        </p:nvPicPr>
        <p:blipFill>
          <a:blip r:embed="rId4">
            <a:alphaModFix/>
          </a:blip>
          <a:stretch>
            <a:fillRect/>
          </a:stretch>
        </p:blipFill>
        <p:spPr>
          <a:xfrm>
            <a:off x="3904362" y="0"/>
            <a:ext cx="4768526" cy="5143500"/>
          </a:xfrm>
          <a:prstGeom prst="rect">
            <a:avLst/>
          </a:prstGeom>
          <a:noFill/>
          <a:ln>
            <a:noFill/>
          </a:ln>
        </p:spPr>
      </p:pic>
      <p:pic>
        <p:nvPicPr>
          <p:cNvPr id="342" name="Google Shape;342;p41"/>
          <p:cNvPicPr preferRelativeResize="0"/>
          <p:nvPr/>
        </p:nvPicPr>
        <p:blipFill rotWithShape="1">
          <a:blip r:embed="rId5">
            <a:alphaModFix/>
          </a:blip>
          <a:srcRect b="0" l="0" r="0" t="4652"/>
          <a:stretch/>
        </p:blipFill>
        <p:spPr>
          <a:xfrm>
            <a:off x="3904350" y="239400"/>
            <a:ext cx="4768550" cy="4904100"/>
          </a:xfrm>
          <a:prstGeom prst="rect">
            <a:avLst/>
          </a:prstGeom>
          <a:noFill/>
          <a:ln>
            <a:noFill/>
          </a:ln>
        </p:spPr>
      </p:pic>
      <p:sp>
        <p:nvSpPr>
          <p:cNvPr id="343" name="Google Shape;343;p41"/>
          <p:cNvSpPr txBox="1"/>
          <p:nvPr/>
        </p:nvSpPr>
        <p:spPr>
          <a:xfrm>
            <a:off x="2079500" y="1618200"/>
            <a:ext cx="117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74EA7"/>
                </a:solidFill>
                <a:latin typeface="Source Code Pro"/>
                <a:ea typeface="Source Code Pro"/>
                <a:cs typeface="Source Code Pro"/>
                <a:sym typeface="Source Code Pro"/>
              </a:rPr>
              <a:t>= 512</a:t>
            </a:r>
            <a:endParaRPr sz="1800">
              <a:solidFill>
                <a:srgbClr val="674EA7"/>
              </a:solidFill>
              <a:latin typeface="Source Code Pro"/>
              <a:ea typeface="Source Code Pro"/>
              <a:cs typeface="Source Code Pro"/>
              <a:sym typeface="Source Code Pro"/>
            </a:endParaRPr>
          </a:p>
        </p:txBody>
      </p:sp>
      <p:sp>
        <p:nvSpPr>
          <p:cNvPr id="344" name="Google Shape;344;p41"/>
          <p:cNvSpPr txBox="1"/>
          <p:nvPr/>
        </p:nvSpPr>
        <p:spPr>
          <a:xfrm>
            <a:off x="2079500" y="2079900"/>
            <a:ext cx="117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B45F06"/>
                </a:solidFill>
                <a:latin typeface="Source Code Pro"/>
                <a:ea typeface="Source Code Pro"/>
                <a:cs typeface="Source Code Pro"/>
                <a:sym typeface="Source Code Pro"/>
              </a:rPr>
              <a:t>= 2</a:t>
            </a:r>
            <a:endParaRPr sz="1800">
              <a:solidFill>
                <a:srgbClr val="B45F06"/>
              </a:solidFill>
              <a:latin typeface="Source Code Pro"/>
              <a:ea typeface="Source Code Pro"/>
              <a:cs typeface="Source Code Pro"/>
              <a:sym typeface="Source Code Pro"/>
            </a:endParaRPr>
          </a:p>
        </p:txBody>
      </p:sp>
      <p:sp>
        <p:nvSpPr>
          <p:cNvPr id="345" name="Google Shape;345;p41"/>
          <p:cNvSpPr txBox="1"/>
          <p:nvPr/>
        </p:nvSpPr>
        <p:spPr>
          <a:xfrm>
            <a:off x="2352450" y="2571750"/>
            <a:ext cx="117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B5394"/>
                </a:solidFill>
                <a:latin typeface="Source Code Pro"/>
                <a:ea typeface="Source Code Pro"/>
                <a:cs typeface="Source Code Pro"/>
                <a:sym typeface="Source Code Pro"/>
              </a:rPr>
              <a:t>= False</a:t>
            </a:r>
            <a:endParaRPr sz="1800">
              <a:solidFill>
                <a:srgbClr val="0B5394"/>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0"/>
                                        </p:tgtEl>
                                      </p:cBhvr>
                                    </p:animEffect>
                                    <p:set>
                                      <p:cBhvr>
                                        <p:cTn dur="1" fill="hold">
                                          <p:stCondLst>
                                            <p:cond delay="1000"/>
                                          </p:stCondLst>
                                        </p:cTn>
                                        <p:tgtEl>
                                          <p:spTgt spid="3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1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1"/>
                                        </p:tgtEl>
                                      </p:cBhvr>
                                    </p:animEffect>
                                    <p:set>
                                      <p:cBhvr>
                                        <p:cTn dur="1" fill="hold">
                                          <p:stCondLst>
                                            <p:cond delay="1000"/>
                                          </p:stCondLst>
                                        </p:cTn>
                                        <p:tgtEl>
                                          <p:spTgt spid="3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5"/>
          <p:cNvSpPr/>
          <p:nvPr/>
        </p:nvSpPr>
        <p:spPr>
          <a:xfrm>
            <a:off x="0" y="0"/>
            <a:ext cx="9144000" cy="5143500"/>
          </a:xfrm>
          <a:prstGeom prst="rect">
            <a:avLst/>
          </a:prstGeom>
          <a:solidFill>
            <a:srgbClr val="FFFFFF">
              <a:alpha val="74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5%</a:t>
            </a:r>
            <a:endParaRPr>
              <a:solidFill>
                <a:srgbClr val="000000"/>
              </a:solidFill>
            </a:endParaRPr>
          </a:p>
        </p:txBody>
      </p: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78" name="Google Shape;78;p1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Percentage of Global Population with some form of disabling hearing loss</a:t>
            </a:r>
            <a:endParaRPr/>
          </a:p>
        </p:txBody>
      </p:sp>
      <p:pic>
        <p:nvPicPr>
          <p:cNvPr id="79" name="Google Shape;79;p15"/>
          <p:cNvPicPr preferRelativeResize="0"/>
          <p:nvPr/>
        </p:nvPicPr>
        <p:blipFill>
          <a:blip r:embed="rId4">
            <a:alphaModFix/>
          </a:blip>
          <a:stretch>
            <a:fillRect/>
          </a:stretch>
        </p:blipFill>
        <p:spPr>
          <a:xfrm>
            <a:off x="2598000" y="1208550"/>
            <a:ext cx="1714675" cy="1758650"/>
          </a:xfrm>
          <a:prstGeom prst="rect">
            <a:avLst/>
          </a:prstGeom>
          <a:noFill/>
          <a:ln>
            <a:noFill/>
          </a:ln>
        </p:spPr>
      </p:pic>
      <p:pic>
        <p:nvPicPr>
          <p:cNvPr id="80" name="Google Shape;80;p15"/>
          <p:cNvPicPr preferRelativeResize="0"/>
          <p:nvPr/>
        </p:nvPicPr>
        <p:blipFill>
          <a:blip r:embed="rId5">
            <a:alphaModFix/>
          </a:blip>
          <a:stretch>
            <a:fillRect/>
          </a:stretch>
        </p:blipFill>
        <p:spPr>
          <a:xfrm>
            <a:off x="4690550" y="1210050"/>
            <a:ext cx="1755649" cy="1755649"/>
          </a:xfrm>
          <a:prstGeom prst="rect">
            <a:avLst/>
          </a:prstGeom>
          <a:noFill/>
          <a:ln>
            <a:noFill/>
          </a:ln>
        </p:spPr>
      </p:pic>
      <p:sp>
        <p:nvSpPr>
          <p:cNvPr id="81" name="Google Shape;81;p15"/>
          <p:cNvSpPr txBox="1"/>
          <p:nvPr/>
        </p:nvSpPr>
        <p:spPr>
          <a:xfrm>
            <a:off x="0" y="474330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Code Pro"/>
                <a:ea typeface="Source Code Pro"/>
                <a:cs typeface="Source Code Pro"/>
                <a:sym typeface="Source Code Pro"/>
              </a:rPr>
              <a:t>[1]</a:t>
            </a:r>
            <a:endParaRPr>
              <a:latin typeface="Source Code Pro"/>
              <a:ea typeface="Source Code Pro"/>
              <a:cs typeface="Source Code Pro"/>
              <a:sym typeface="Source Code Pro"/>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3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5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5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ph type="title"/>
          </p:nvPr>
        </p:nvSpPr>
        <p:spPr>
          <a:xfrm>
            <a:off x="311700" y="6318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t>Hyperparameters for </a:t>
            </a:r>
            <a:r>
              <a:rPr lang="en" sz="3000" u="sng">
                <a:solidFill>
                  <a:srgbClr val="434343"/>
                </a:solidFill>
              </a:rPr>
              <a:t>Training Process</a:t>
            </a:r>
            <a:endParaRPr u="sng">
              <a:solidFill>
                <a:srgbClr val="434343"/>
              </a:solidFill>
            </a:endParaRPr>
          </a:p>
        </p:txBody>
      </p:sp>
      <p:sp>
        <p:nvSpPr>
          <p:cNvPr id="351" name="Google Shape;35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2" name="Google Shape;352;p42"/>
          <p:cNvPicPr preferRelativeResize="0"/>
          <p:nvPr/>
        </p:nvPicPr>
        <p:blipFill>
          <a:blip r:embed="rId3">
            <a:alphaModFix/>
          </a:blip>
          <a:stretch>
            <a:fillRect/>
          </a:stretch>
        </p:blipFill>
        <p:spPr>
          <a:xfrm>
            <a:off x="4115950" y="152400"/>
            <a:ext cx="4472635" cy="4838699"/>
          </a:xfrm>
          <a:prstGeom prst="rect">
            <a:avLst/>
          </a:prstGeom>
          <a:noFill/>
          <a:ln>
            <a:noFill/>
          </a:ln>
        </p:spPr>
      </p:pic>
      <p:sp>
        <p:nvSpPr>
          <p:cNvPr id="353" name="Google Shape;353;p42"/>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Batch Size</a:t>
            </a:r>
            <a:endParaRPr sz="1800"/>
          </a:p>
          <a:p>
            <a:pPr indent="0" lvl="0" marL="0" rtl="0" algn="l">
              <a:spcBef>
                <a:spcPts val="1200"/>
              </a:spcBef>
              <a:spcAft>
                <a:spcPts val="0"/>
              </a:spcAft>
              <a:buNone/>
            </a:pPr>
            <a:r>
              <a:rPr lang="en" sz="1800"/>
              <a:t>Learning Rate</a:t>
            </a:r>
            <a:endParaRPr sz="1800"/>
          </a:p>
          <a:p>
            <a:pPr indent="0" lvl="0" marL="0" rtl="0" algn="l">
              <a:spcBef>
                <a:spcPts val="1200"/>
              </a:spcBef>
              <a:spcAft>
                <a:spcPts val="1200"/>
              </a:spcAft>
              <a:buNone/>
            </a:pPr>
            <a:r>
              <a:t/>
            </a:r>
            <a:endParaRPr sz="1800"/>
          </a:p>
        </p:txBody>
      </p:sp>
      <p:sp>
        <p:nvSpPr>
          <p:cNvPr id="354" name="Google Shape;354;p42"/>
          <p:cNvSpPr txBox="1"/>
          <p:nvPr/>
        </p:nvSpPr>
        <p:spPr>
          <a:xfrm>
            <a:off x="2079500" y="1618200"/>
            <a:ext cx="117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CC0000"/>
                </a:solidFill>
                <a:latin typeface="Source Code Pro"/>
                <a:ea typeface="Source Code Pro"/>
                <a:cs typeface="Source Code Pro"/>
                <a:sym typeface="Source Code Pro"/>
              </a:rPr>
              <a:t>= 32</a:t>
            </a:r>
            <a:endParaRPr sz="1800">
              <a:solidFill>
                <a:srgbClr val="CC0000"/>
              </a:solidFill>
              <a:latin typeface="Source Code Pro"/>
              <a:ea typeface="Source Code Pro"/>
              <a:cs typeface="Source Code Pro"/>
              <a:sym typeface="Source Code Pro"/>
            </a:endParaRPr>
          </a:p>
        </p:txBody>
      </p:sp>
      <p:pic>
        <p:nvPicPr>
          <p:cNvPr id="355" name="Google Shape;355;p42"/>
          <p:cNvPicPr preferRelativeResize="0"/>
          <p:nvPr/>
        </p:nvPicPr>
        <p:blipFill>
          <a:blip r:embed="rId4">
            <a:alphaModFix/>
          </a:blip>
          <a:stretch>
            <a:fillRect/>
          </a:stretch>
        </p:blipFill>
        <p:spPr>
          <a:xfrm>
            <a:off x="4075762" y="41900"/>
            <a:ext cx="4768526" cy="5143500"/>
          </a:xfrm>
          <a:prstGeom prst="rect">
            <a:avLst/>
          </a:prstGeom>
          <a:noFill/>
          <a:ln>
            <a:noFill/>
          </a:ln>
        </p:spPr>
      </p:pic>
      <p:sp>
        <p:nvSpPr>
          <p:cNvPr id="356" name="Google Shape;356;p42"/>
          <p:cNvSpPr txBox="1"/>
          <p:nvPr/>
        </p:nvSpPr>
        <p:spPr>
          <a:xfrm>
            <a:off x="2362475" y="2079900"/>
            <a:ext cx="117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E69138"/>
                </a:solidFill>
                <a:latin typeface="Source Code Pro"/>
                <a:ea typeface="Source Code Pro"/>
                <a:cs typeface="Source Code Pro"/>
                <a:sym typeface="Source Code Pro"/>
              </a:rPr>
              <a:t>= 0.001</a:t>
            </a:r>
            <a:endParaRPr sz="1800">
              <a:solidFill>
                <a:srgbClr val="E69138"/>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2"/>
                                        </p:tgtEl>
                                      </p:cBhvr>
                                    </p:animEffect>
                                    <p:set>
                                      <p:cBhvr>
                                        <p:cTn dur="1" fill="hold">
                                          <p:stCondLst>
                                            <p:cond delay="1000"/>
                                          </p:stCondLst>
                                        </p:cTn>
                                        <p:tgtEl>
                                          <p:spTgt spid="3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311700" y="6318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t>Hyperparameters:</a:t>
            </a:r>
            <a:endParaRPr sz="3000"/>
          </a:p>
          <a:p>
            <a:pPr indent="0" lvl="0" marL="0" rtl="0" algn="l">
              <a:spcBef>
                <a:spcPts val="0"/>
              </a:spcBef>
              <a:spcAft>
                <a:spcPts val="0"/>
              </a:spcAft>
              <a:buNone/>
            </a:pPr>
            <a:r>
              <a:rPr lang="en"/>
              <a:t>Type of RNN Model</a:t>
            </a:r>
            <a:endParaRPr/>
          </a:p>
        </p:txBody>
      </p:sp>
      <p:sp>
        <p:nvSpPr>
          <p:cNvPr id="362" name="Google Shape;362;p43"/>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Simple RNN</a:t>
            </a:r>
            <a:endParaRPr sz="2200"/>
          </a:p>
          <a:p>
            <a:pPr indent="0" lvl="0" marL="0" rtl="0" algn="l">
              <a:spcBef>
                <a:spcPts val="1200"/>
              </a:spcBef>
              <a:spcAft>
                <a:spcPts val="0"/>
              </a:spcAft>
              <a:buNone/>
            </a:pPr>
            <a:r>
              <a:rPr lang="en" sz="2200"/>
              <a:t>GRU</a:t>
            </a:r>
            <a:endParaRPr sz="2200"/>
          </a:p>
          <a:p>
            <a:pPr indent="0" lvl="0" marL="0" rtl="0" algn="l">
              <a:spcBef>
                <a:spcPts val="1200"/>
              </a:spcBef>
              <a:spcAft>
                <a:spcPts val="1200"/>
              </a:spcAft>
              <a:buNone/>
            </a:pPr>
            <a:r>
              <a:rPr lang="en" sz="2200"/>
              <a:t>LSTM</a:t>
            </a:r>
            <a:endParaRPr sz="2200"/>
          </a:p>
        </p:txBody>
      </p:sp>
      <p:sp>
        <p:nvSpPr>
          <p:cNvPr id="363" name="Google Shape;36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4" name="Google Shape;364;p43"/>
          <p:cNvPicPr preferRelativeResize="0"/>
          <p:nvPr/>
        </p:nvPicPr>
        <p:blipFill rotWithShape="1">
          <a:blip r:embed="rId3">
            <a:alphaModFix/>
          </a:blip>
          <a:srcRect b="0" l="0" r="0" t="6288"/>
          <a:stretch/>
        </p:blipFill>
        <p:spPr>
          <a:xfrm>
            <a:off x="4226475" y="351600"/>
            <a:ext cx="4485950" cy="4534450"/>
          </a:xfrm>
          <a:prstGeom prst="rect">
            <a:avLst/>
          </a:prstGeom>
          <a:noFill/>
          <a:ln>
            <a:noFill/>
          </a:ln>
        </p:spPr>
      </p:pic>
      <p:sp>
        <p:nvSpPr>
          <p:cNvPr id="365" name="Google Shape;365;p43"/>
          <p:cNvSpPr txBox="1"/>
          <p:nvPr>
            <p:ph idx="1" type="body"/>
          </p:nvPr>
        </p:nvSpPr>
        <p:spPr>
          <a:xfrm>
            <a:off x="1214175" y="2959203"/>
            <a:ext cx="2808000" cy="1032300"/>
          </a:xfrm>
          <a:prstGeom prst="rect">
            <a:avLst/>
          </a:prstGeom>
          <a:solidFill>
            <a:srgbClr val="FCE5CD"/>
          </a:solidFill>
          <a:ln cap="flat" cmpd="sng" w="19050">
            <a:solidFill>
              <a:srgbClr val="783F04"/>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800"/>
              <a:t>Fastest Training </a:t>
            </a:r>
            <a:endParaRPr sz="1800"/>
          </a:p>
          <a:p>
            <a:pPr indent="0" lvl="0" marL="0" rtl="0" algn="l">
              <a:spcBef>
                <a:spcPts val="1200"/>
              </a:spcBef>
              <a:spcAft>
                <a:spcPts val="1200"/>
              </a:spcAft>
              <a:buNone/>
            </a:pPr>
            <a:r>
              <a:rPr lang="en" sz="1800"/>
              <a:t>Best Performance</a:t>
            </a:r>
            <a:endParaRPr sz="1800"/>
          </a:p>
        </p:txBody>
      </p:sp>
      <p:sp>
        <p:nvSpPr>
          <p:cNvPr id="366" name="Google Shape;366;p43"/>
          <p:cNvSpPr/>
          <p:nvPr/>
        </p:nvSpPr>
        <p:spPr>
          <a:xfrm rot="-898300">
            <a:off x="1203218" y="2081136"/>
            <a:ext cx="1595563" cy="496877"/>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6AA84F"/>
                </a:solidFill>
              </a:rPr>
              <a:t>VALIDATED</a:t>
            </a:r>
            <a:endParaRPr sz="2000">
              <a:solidFill>
                <a:srgbClr val="6AA84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44"/>
          <p:cNvSpPr txBox="1"/>
          <p:nvPr/>
        </p:nvSpPr>
        <p:spPr>
          <a:xfrm>
            <a:off x="784325" y="1613950"/>
            <a:ext cx="3680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Source Code Pro"/>
                <a:ea typeface="Source Code Pro"/>
                <a:cs typeface="Source Code Pro"/>
                <a:sym typeface="Source Code Pro"/>
              </a:rPr>
              <a:t>Small Dataset</a:t>
            </a:r>
            <a:endParaRPr sz="2400">
              <a:latin typeface="Source Code Pro"/>
              <a:ea typeface="Source Code Pro"/>
              <a:cs typeface="Source Code Pro"/>
              <a:sym typeface="Source Code Pro"/>
            </a:endParaRPr>
          </a:p>
          <a:p>
            <a:pPr indent="0" lvl="0" marL="0" rtl="0" algn="l">
              <a:spcBef>
                <a:spcPts val="0"/>
              </a:spcBef>
              <a:spcAft>
                <a:spcPts val="0"/>
              </a:spcAft>
              <a:buNone/>
            </a:pPr>
            <a:r>
              <a:t/>
            </a:r>
            <a:endParaRPr sz="2400">
              <a:latin typeface="Source Code Pro"/>
              <a:ea typeface="Source Code Pro"/>
              <a:cs typeface="Source Code Pro"/>
              <a:sym typeface="Source Code Pro"/>
            </a:endParaRPr>
          </a:p>
          <a:p>
            <a:pPr indent="0" lvl="0" marL="0" rtl="0" algn="l">
              <a:spcBef>
                <a:spcPts val="0"/>
              </a:spcBef>
              <a:spcAft>
                <a:spcPts val="0"/>
              </a:spcAft>
              <a:buNone/>
            </a:pPr>
            <a:r>
              <a:t/>
            </a:r>
            <a:endParaRPr sz="2400">
              <a:latin typeface="Source Code Pro"/>
              <a:ea typeface="Source Code Pro"/>
              <a:cs typeface="Source Code Pro"/>
              <a:sym typeface="Source Code Pro"/>
            </a:endParaRPr>
          </a:p>
          <a:p>
            <a:pPr indent="0" lvl="0" marL="0" rtl="0" algn="l">
              <a:spcBef>
                <a:spcPts val="0"/>
              </a:spcBef>
              <a:spcAft>
                <a:spcPts val="0"/>
              </a:spcAft>
              <a:buNone/>
            </a:pPr>
            <a:r>
              <a:rPr lang="en" sz="2400">
                <a:latin typeface="Source Code Pro"/>
                <a:ea typeface="Source Code Pro"/>
                <a:cs typeface="Source Code Pro"/>
                <a:sym typeface="Source Code Pro"/>
              </a:rPr>
              <a:t>Complex Model</a:t>
            </a:r>
            <a:endParaRPr sz="2400">
              <a:latin typeface="Source Code Pro"/>
              <a:ea typeface="Source Code Pro"/>
              <a:cs typeface="Source Code Pro"/>
              <a:sym typeface="Source Code Pro"/>
            </a:endParaRPr>
          </a:p>
        </p:txBody>
      </p:sp>
      <p:sp>
        <p:nvSpPr>
          <p:cNvPr id="373" name="Google Shape;373;p44"/>
          <p:cNvSpPr txBox="1"/>
          <p:nvPr>
            <p:ph idx="4294967295" type="title"/>
          </p:nvPr>
        </p:nvSpPr>
        <p:spPr>
          <a:xfrm>
            <a:off x="4792050" y="2078350"/>
            <a:ext cx="36804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 of </a:t>
            </a:r>
            <a:r>
              <a:rPr lang="en"/>
              <a:t>Overfitting</a:t>
            </a:r>
            <a:endParaRPr/>
          </a:p>
        </p:txBody>
      </p:sp>
      <p:cxnSp>
        <p:nvCxnSpPr>
          <p:cNvPr id="374" name="Google Shape;374;p44"/>
          <p:cNvCxnSpPr/>
          <p:nvPr/>
        </p:nvCxnSpPr>
        <p:spPr>
          <a:xfrm>
            <a:off x="3544500" y="1945675"/>
            <a:ext cx="1176600" cy="422400"/>
          </a:xfrm>
          <a:prstGeom prst="straightConnector1">
            <a:avLst/>
          </a:prstGeom>
          <a:noFill/>
          <a:ln cap="flat" cmpd="sng" w="28575">
            <a:solidFill>
              <a:schemeClr val="dk2"/>
            </a:solidFill>
            <a:prstDash val="solid"/>
            <a:round/>
            <a:headEnd len="med" w="med" type="none"/>
            <a:tailEnd len="med" w="med" type="triangle"/>
          </a:ln>
        </p:spPr>
      </p:cxnSp>
      <p:cxnSp>
        <p:nvCxnSpPr>
          <p:cNvPr id="375" name="Google Shape;375;p44"/>
          <p:cNvCxnSpPr/>
          <p:nvPr/>
        </p:nvCxnSpPr>
        <p:spPr>
          <a:xfrm flipH="1" rot="10800000">
            <a:off x="3559650" y="2760400"/>
            <a:ext cx="1146300" cy="316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Deal With Overfitting</a:t>
            </a:r>
            <a:endParaRPr/>
          </a:p>
        </p:txBody>
      </p:sp>
      <p:sp>
        <p:nvSpPr>
          <p:cNvPr id="381" name="Google Shape;381;p4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Regularization:</a:t>
            </a:r>
            <a:endParaRPr/>
          </a:p>
          <a:p>
            <a:pPr indent="0" lvl="0" marL="0" rtl="0" algn="l">
              <a:spcBef>
                <a:spcPts val="1200"/>
              </a:spcBef>
              <a:spcAft>
                <a:spcPts val="0"/>
              </a:spcAft>
              <a:buNone/>
            </a:pPr>
            <a:r>
              <a:rPr lang="en"/>
              <a:t>	Add additional penalty to the loss</a:t>
            </a:r>
            <a:endParaRPr/>
          </a:p>
          <a:p>
            <a:pPr indent="0" lvl="0" marL="0" rtl="0" algn="l">
              <a:spcBef>
                <a:spcPts val="1200"/>
              </a:spcBef>
              <a:spcAft>
                <a:spcPts val="0"/>
              </a:spcAft>
              <a:buNone/>
            </a:pPr>
            <a:r>
              <a:rPr lang="en"/>
              <a:t>	Use of Dropout</a:t>
            </a:r>
            <a:endParaRPr/>
          </a:p>
          <a:p>
            <a:pPr indent="0" lvl="0" marL="0" rtl="0" algn="l">
              <a:spcBef>
                <a:spcPts val="1200"/>
              </a:spcBef>
              <a:spcAft>
                <a:spcPts val="0"/>
              </a:spcAft>
              <a:buNone/>
            </a:pPr>
            <a:r>
              <a:rPr lang="en"/>
              <a:t>Data Augmentation:</a:t>
            </a:r>
            <a:endParaRPr/>
          </a:p>
          <a:p>
            <a:pPr indent="0" lvl="0" marL="0" rtl="0" algn="l">
              <a:spcBef>
                <a:spcPts val="1200"/>
              </a:spcBef>
              <a:spcAft>
                <a:spcPts val="1200"/>
              </a:spcAft>
              <a:buNone/>
            </a:pPr>
            <a:r>
              <a:rPr lang="en"/>
              <a:t>	</a:t>
            </a:r>
            <a:r>
              <a:rPr lang="en"/>
              <a:t>Modify</a:t>
            </a:r>
            <a:r>
              <a:rPr lang="en"/>
              <a:t> the data slightly -&gt; increase the size of dataset</a:t>
            </a:r>
            <a:endParaRPr/>
          </a:p>
        </p:txBody>
      </p:sp>
      <p:sp>
        <p:nvSpPr>
          <p:cNvPr id="382" name="Google Shape;38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3" name="Google Shape;383;p45"/>
          <p:cNvSpPr/>
          <p:nvPr/>
        </p:nvSpPr>
        <p:spPr>
          <a:xfrm rot="-899318">
            <a:off x="5863256" y="1820267"/>
            <a:ext cx="1335125" cy="588863"/>
          </a:xfrm>
          <a:prstGeom prst="rect">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E91D63"/>
                </a:solidFill>
              </a:rPr>
              <a:t>FAILED</a:t>
            </a:r>
            <a:endParaRPr sz="2500">
              <a:solidFill>
                <a:srgbClr val="E91D6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Augmentation</a:t>
            </a:r>
            <a:endParaRPr/>
          </a:p>
        </p:txBody>
      </p:sp>
      <p:sp>
        <p:nvSpPr>
          <p:cNvPr id="389" name="Google Shape;389;p46"/>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Random selection of Frames</a:t>
            </a:r>
            <a:endParaRPr sz="1800"/>
          </a:p>
          <a:p>
            <a:pPr indent="0" lvl="0" marL="0" rtl="0" algn="l">
              <a:spcBef>
                <a:spcPts val="1200"/>
              </a:spcBef>
              <a:spcAft>
                <a:spcPts val="0"/>
              </a:spcAft>
              <a:buNone/>
            </a:pPr>
            <a:r>
              <a:rPr lang="en" sz="1800"/>
              <a:t>Add a random shift to x and y</a:t>
            </a:r>
            <a:endParaRPr sz="1800"/>
          </a:p>
          <a:p>
            <a:pPr indent="0" lvl="0" marL="0" rtl="0" algn="l">
              <a:spcBef>
                <a:spcPts val="1200"/>
              </a:spcBef>
              <a:spcAft>
                <a:spcPts val="1200"/>
              </a:spcAft>
              <a:buNone/>
            </a:pPr>
            <a:r>
              <a:rPr lang="en" sz="1800"/>
              <a:t>Mirror the videos</a:t>
            </a:r>
            <a:endParaRPr sz="1800"/>
          </a:p>
        </p:txBody>
      </p:sp>
      <p:sp>
        <p:nvSpPr>
          <p:cNvPr id="390" name="Google Shape;39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46"/>
          <p:cNvPicPr preferRelativeResize="0"/>
          <p:nvPr/>
        </p:nvPicPr>
        <p:blipFill>
          <a:blip r:embed="rId3">
            <a:alphaModFix/>
          </a:blip>
          <a:stretch>
            <a:fillRect/>
          </a:stretch>
        </p:blipFill>
        <p:spPr>
          <a:xfrm>
            <a:off x="3986500" y="152400"/>
            <a:ext cx="4485947" cy="4838699"/>
          </a:xfrm>
          <a:prstGeom prst="rect">
            <a:avLst/>
          </a:prstGeom>
          <a:noFill/>
          <a:ln>
            <a:noFill/>
          </a:ln>
        </p:spPr>
      </p:pic>
      <p:grpSp>
        <p:nvGrpSpPr>
          <p:cNvPr id="392" name="Google Shape;392;p46"/>
          <p:cNvGrpSpPr/>
          <p:nvPr/>
        </p:nvGrpSpPr>
        <p:grpSpPr>
          <a:xfrm>
            <a:off x="1359496" y="2017702"/>
            <a:ext cx="345971" cy="325505"/>
            <a:chOff x="5972700" y="2330200"/>
            <a:chExt cx="411625" cy="387275"/>
          </a:xfrm>
        </p:grpSpPr>
        <p:sp>
          <p:nvSpPr>
            <p:cNvPr id="393" name="Google Shape;393;p46"/>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4" name="Google Shape;394;p46"/>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95" name="Google Shape;395;p46"/>
          <p:cNvGrpSpPr/>
          <p:nvPr/>
        </p:nvGrpSpPr>
        <p:grpSpPr>
          <a:xfrm>
            <a:off x="2799295" y="3293616"/>
            <a:ext cx="320399" cy="320378"/>
            <a:chOff x="1951075" y="2333250"/>
            <a:chExt cx="381200" cy="381175"/>
          </a:xfrm>
        </p:grpSpPr>
        <p:sp>
          <p:nvSpPr>
            <p:cNvPr id="396" name="Google Shape;396;p46"/>
            <p:cNvSpPr/>
            <p:nvPr/>
          </p:nvSpPr>
          <p:spPr>
            <a:xfrm>
              <a:off x="1951075" y="2333250"/>
              <a:ext cx="381200" cy="381175"/>
            </a:xfrm>
            <a:custGeom>
              <a:rect b="b" l="l" r="r" t="t"/>
              <a:pathLst>
                <a:path extrusionOk="0" fill="none" h="15247" w="15248">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7" name="Google Shape;397;p46"/>
            <p:cNvSpPr/>
            <p:nvPr/>
          </p:nvSpPr>
          <p:spPr>
            <a:xfrm>
              <a:off x="2197675" y="2503125"/>
              <a:ext cx="43875" cy="47525"/>
            </a:xfrm>
            <a:custGeom>
              <a:rect b="b" l="l" r="r" t="t"/>
              <a:pathLst>
                <a:path extrusionOk="0" fill="none" h="1901" w="1755">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8" name="Google Shape;398;p46"/>
            <p:cNvSpPr/>
            <p:nvPr/>
          </p:nvSpPr>
          <p:spPr>
            <a:xfrm>
              <a:off x="20418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9" name="Google Shape;399;p46"/>
            <p:cNvSpPr/>
            <p:nvPr/>
          </p:nvSpPr>
          <p:spPr>
            <a:xfrm>
              <a:off x="2041800" y="2584100"/>
              <a:ext cx="199750" cy="41425"/>
            </a:xfrm>
            <a:custGeom>
              <a:rect b="b" l="l" r="r" t="t"/>
              <a:pathLst>
                <a:path extrusionOk="0" fill="none" h="1657" w="799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400" name="Google Shape;400;p46"/>
          <p:cNvGrpSpPr/>
          <p:nvPr/>
        </p:nvGrpSpPr>
        <p:grpSpPr>
          <a:xfrm>
            <a:off x="1936207" y="2822391"/>
            <a:ext cx="320378" cy="320378"/>
            <a:chOff x="1278900" y="2333250"/>
            <a:chExt cx="381175" cy="381175"/>
          </a:xfrm>
        </p:grpSpPr>
        <p:sp>
          <p:nvSpPr>
            <p:cNvPr id="401" name="Google Shape;401;p46"/>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2" name="Google Shape;402;p46"/>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3" name="Google Shape;403;p46"/>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4" name="Google Shape;404;p46"/>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05" name="Google Shape;405;p46"/>
          <p:cNvSpPr/>
          <p:nvPr/>
        </p:nvSpPr>
        <p:spPr>
          <a:xfrm rot="-898790">
            <a:off x="1793061" y="924217"/>
            <a:ext cx="2332878" cy="533265"/>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6AA84F"/>
                </a:solidFill>
              </a:rPr>
              <a:t>SUCCESSFUL</a:t>
            </a:r>
            <a:endParaRPr sz="2500">
              <a:solidFill>
                <a:srgbClr val="6AA84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type="title"/>
          </p:nvPr>
        </p:nvSpPr>
        <p:spPr>
          <a:xfrm>
            <a:off x="311700" y="1106125"/>
            <a:ext cx="8520600" cy="196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100"/>
              <a:t>Test</a:t>
            </a:r>
            <a:r>
              <a:rPr lang="en" sz="3100"/>
              <a:t> acc: </a:t>
            </a:r>
            <a:r>
              <a:rPr lang="en" sz="8000"/>
              <a:t>52.99%</a:t>
            </a:r>
            <a:endParaRPr sz="8000"/>
          </a:p>
        </p:txBody>
      </p:sp>
      <p:sp>
        <p:nvSpPr>
          <p:cNvPr id="411" name="Google Shape;411;p4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 3 word accuracy: </a:t>
            </a:r>
            <a:r>
              <a:rPr b="1" lang="en"/>
              <a:t>71.79%</a:t>
            </a:r>
            <a:endParaRPr b="1"/>
          </a:p>
          <a:p>
            <a:pPr indent="0" lvl="0" marL="0" rtl="0" algn="l">
              <a:spcBef>
                <a:spcPts val="1200"/>
              </a:spcBef>
              <a:spcAft>
                <a:spcPts val="1200"/>
              </a:spcAft>
              <a:buNone/>
            </a:pPr>
            <a:r>
              <a:rPr lang="en"/>
              <a:t>Top 10 word accuracy: </a:t>
            </a:r>
            <a:r>
              <a:rPr b="1" lang="en"/>
              <a:t>85.47%</a:t>
            </a:r>
            <a:endParaRPr b="1"/>
          </a:p>
        </p:txBody>
      </p:sp>
      <p:sp>
        <p:nvSpPr>
          <p:cNvPr id="412" name="Google Shape;41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47"/>
          <p:cNvSpPr/>
          <p:nvPr/>
        </p:nvSpPr>
        <p:spPr>
          <a:xfrm>
            <a:off x="4885925" y="1061200"/>
            <a:ext cx="3708600" cy="571500"/>
          </a:xfrm>
          <a:prstGeom prst="roundRect">
            <a:avLst>
              <a:gd fmla="val 16667" name="adj"/>
            </a:avLst>
          </a:prstGeom>
          <a:solidFill>
            <a:srgbClr val="69E7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Source Code Pro"/>
                <a:ea typeface="Source Code Pro"/>
                <a:cs typeface="Source Code Pro"/>
                <a:sym typeface="Source Code Pro"/>
              </a:rPr>
              <a:t>GRU Model</a:t>
            </a:r>
            <a:endParaRPr b="1" sz="2000">
              <a:solidFill>
                <a:schemeClr val="lt1"/>
              </a:solidFill>
              <a:latin typeface="Source Code Pro"/>
              <a:ea typeface="Source Code Pro"/>
              <a:cs typeface="Source Code Pro"/>
              <a:sym typeface="Source Code Pro"/>
            </a:endParaRPr>
          </a:p>
        </p:txBody>
      </p:sp>
      <p:sp>
        <p:nvSpPr>
          <p:cNvPr id="414" name="Google Shape;414;p47"/>
          <p:cNvSpPr/>
          <p:nvPr/>
        </p:nvSpPr>
        <p:spPr>
          <a:xfrm>
            <a:off x="4885925" y="1877500"/>
            <a:ext cx="3708600" cy="571500"/>
          </a:xfrm>
          <a:prstGeom prst="roundRect">
            <a:avLst>
              <a:gd fmla="val 16667" name="adj"/>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Source Code Pro"/>
                <a:ea typeface="Source Code Pro"/>
                <a:cs typeface="Source Code Pro"/>
                <a:sym typeface="Source Code Pro"/>
              </a:rPr>
              <a:t>Feature Extraction &amp;</a:t>
            </a:r>
            <a:endParaRPr b="1" sz="1800">
              <a:solidFill>
                <a:srgbClr val="FFFFFF"/>
              </a:solidFill>
              <a:latin typeface="Source Code Pro"/>
              <a:ea typeface="Source Code Pro"/>
              <a:cs typeface="Source Code Pro"/>
              <a:sym typeface="Source Code Pro"/>
            </a:endParaRPr>
          </a:p>
          <a:p>
            <a:pPr indent="0" lvl="0" marL="0" rtl="0" algn="ctr">
              <a:spcBef>
                <a:spcPts val="0"/>
              </a:spcBef>
              <a:spcAft>
                <a:spcPts val="0"/>
              </a:spcAft>
              <a:buNone/>
            </a:pPr>
            <a:r>
              <a:rPr b="1" lang="en" sz="1800">
                <a:solidFill>
                  <a:srgbClr val="FFFFFF"/>
                </a:solidFill>
                <a:latin typeface="Source Code Pro"/>
                <a:ea typeface="Source Code Pro"/>
                <a:cs typeface="Source Code Pro"/>
                <a:sym typeface="Source Code Pro"/>
              </a:rPr>
              <a:t>Data Preparation</a:t>
            </a:r>
            <a:endParaRPr b="1" sz="1800">
              <a:solidFill>
                <a:srgbClr val="FFFFFF"/>
              </a:solidFill>
              <a:latin typeface="Source Code Pro"/>
              <a:ea typeface="Source Code Pro"/>
              <a:cs typeface="Source Code Pro"/>
              <a:sym typeface="Source Code Pro"/>
            </a:endParaRPr>
          </a:p>
        </p:txBody>
      </p:sp>
      <p:sp>
        <p:nvSpPr>
          <p:cNvPr id="415" name="Google Shape;415;p47"/>
          <p:cNvSpPr/>
          <p:nvPr/>
        </p:nvSpPr>
        <p:spPr>
          <a:xfrm>
            <a:off x="4885925" y="3596200"/>
            <a:ext cx="3708600" cy="571500"/>
          </a:xfrm>
          <a:prstGeom prst="roundRect">
            <a:avLst>
              <a:gd fmla="val 16667" name="adj"/>
            </a:avLst>
          </a:pr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Code Pro"/>
                <a:ea typeface="Source Code Pro"/>
                <a:cs typeface="Source Code Pro"/>
                <a:sym typeface="Source Code Pro"/>
              </a:rPr>
              <a:t>Data Augmentation</a:t>
            </a:r>
            <a:endParaRPr b="1" sz="1800">
              <a:solidFill>
                <a:schemeClr val="lt1"/>
              </a:solidFill>
              <a:latin typeface="Source Code Pro"/>
              <a:ea typeface="Source Code Pro"/>
              <a:cs typeface="Source Code Pro"/>
              <a:sym typeface="Source Code Pro"/>
            </a:endParaRPr>
          </a:p>
        </p:txBody>
      </p:sp>
      <p:sp>
        <p:nvSpPr>
          <p:cNvPr id="416" name="Google Shape;416;p47"/>
          <p:cNvSpPr/>
          <p:nvPr/>
        </p:nvSpPr>
        <p:spPr>
          <a:xfrm>
            <a:off x="4885925" y="2736850"/>
            <a:ext cx="3708600" cy="571500"/>
          </a:xfrm>
          <a:prstGeom prst="roundRect">
            <a:avLst>
              <a:gd fmla="val 16667" name="adj"/>
            </a:avLst>
          </a:prstGeom>
          <a:solidFill>
            <a:srgbClr val="EC3A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Source Code Pro"/>
                <a:ea typeface="Source Code Pro"/>
                <a:cs typeface="Source Code Pro"/>
                <a:sym typeface="Source Code Pro"/>
              </a:rPr>
              <a:t>H</a:t>
            </a:r>
            <a:r>
              <a:rPr b="1" lang="en" sz="1800">
                <a:solidFill>
                  <a:srgbClr val="FFFFFF"/>
                </a:solidFill>
                <a:latin typeface="Source Code Pro"/>
                <a:ea typeface="Source Code Pro"/>
                <a:cs typeface="Source Code Pro"/>
                <a:sym typeface="Source Code Pro"/>
              </a:rPr>
              <a:t>yperparameters Adjustment</a:t>
            </a:r>
            <a:endParaRPr b="1" sz="1800">
              <a:solidFill>
                <a:srgbClr val="FFFFFF"/>
              </a:solidFill>
              <a:latin typeface="Source Code Pro"/>
              <a:ea typeface="Source Code Pro"/>
              <a:cs typeface="Source Code Pro"/>
              <a:sym typeface="Source Code Pro"/>
            </a:endParaRPr>
          </a:p>
        </p:txBody>
      </p:sp>
      <p:sp>
        <p:nvSpPr>
          <p:cNvPr id="417" name="Google Shape;417;p4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a:t>Results</a:t>
            </a:r>
            <a:endParaRPr sz="3200"/>
          </a:p>
        </p:txBody>
      </p:sp>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Application Development [Iteration 1]</a:t>
            </a:r>
            <a:endParaRPr/>
          </a:p>
        </p:txBody>
      </p:sp>
      <p:sp>
        <p:nvSpPr>
          <p:cNvPr id="423" name="Google Shape;42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4" name="Google Shape;424;p48"/>
          <p:cNvPicPr preferRelativeResize="0"/>
          <p:nvPr/>
        </p:nvPicPr>
        <p:blipFill rotWithShape="1">
          <a:blip r:embed="rId3">
            <a:alphaModFix/>
          </a:blip>
          <a:srcRect b="1037" l="0" r="0" t="1037"/>
          <a:stretch/>
        </p:blipFill>
        <p:spPr>
          <a:xfrm>
            <a:off x="1253463" y="1182200"/>
            <a:ext cx="6637075" cy="3655225"/>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Application Development </a:t>
            </a:r>
            <a:r>
              <a:rPr lang="en"/>
              <a:t>[Iteration 2]</a:t>
            </a:r>
            <a:endParaRPr/>
          </a:p>
        </p:txBody>
      </p:sp>
      <p:sp>
        <p:nvSpPr>
          <p:cNvPr id="430" name="Google Shape;43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49"/>
          <p:cNvPicPr preferRelativeResize="0"/>
          <p:nvPr/>
        </p:nvPicPr>
        <p:blipFill rotWithShape="1">
          <a:blip r:embed="rId3">
            <a:alphaModFix/>
          </a:blip>
          <a:srcRect b="1165" l="0" r="0" t="862"/>
          <a:stretch/>
        </p:blipFill>
        <p:spPr>
          <a:xfrm>
            <a:off x="1286135" y="1199075"/>
            <a:ext cx="6571730" cy="3657599"/>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Application Development </a:t>
            </a:r>
            <a:r>
              <a:rPr lang="en"/>
              <a:t>[Iteration 3]</a:t>
            </a:r>
            <a:endParaRPr/>
          </a:p>
        </p:txBody>
      </p:sp>
      <p:sp>
        <p:nvSpPr>
          <p:cNvPr id="437" name="Google Shape;43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8" name="Google Shape;438;p50"/>
          <p:cNvPicPr preferRelativeResize="0"/>
          <p:nvPr/>
        </p:nvPicPr>
        <p:blipFill rotWithShape="1">
          <a:blip r:embed="rId3">
            <a:alphaModFix/>
          </a:blip>
          <a:srcRect b="970" l="0" r="0" t="1019"/>
          <a:stretch/>
        </p:blipFill>
        <p:spPr>
          <a:xfrm>
            <a:off x="1252944" y="1182200"/>
            <a:ext cx="6638113" cy="3657599"/>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51"/>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Future Improvements</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p:nvPr/>
        </p:nvSpPr>
        <p:spPr>
          <a:xfrm>
            <a:off x="2867775" y="2178350"/>
            <a:ext cx="5604600" cy="800400"/>
          </a:xfrm>
          <a:prstGeom prst="snip2DiagRect">
            <a:avLst>
              <a:gd fmla="val 0" name="adj1"/>
              <a:gd fmla="val 31874"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8" name="Google Shape;88;p16"/>
          <p:cNvPicPr preferRelativeResize="0"/>
          <p:nvPr/>
        </p:nvPicPr>
        <p:blipFill>
          <a:blip r:embed="rId3">
            <a:alphaModFix/>
          </a:blip>
          <a:stretch>
            <a:fillRect/>
          </a:stretch>
        </p:blipFill>
        <p:spPr>
          <a:xfrm>
            <a:off x="243238" y="974713"/>
            <a:ext cx="2054124" cy="3200400"/>
          </a:xfrm>
          <a:prstGeom prst="rect">
            <a:avLst/>
          </a:prstGeom>
          <a:noFill/>
          <a:ln>
            <a:noFill/>
          </a:ln>
        </p:spPr>
      </p:pic>
      <p:sp>
        <p:nvSpPr>
          <p:cNvPr id="89" name="Google Shape;89;p16"/>
          <p:cNvSpPr txBox="1"/>
          <p:nvPr/>
        </p:nvSpPr>
        <p:spPr>
          <a:xfrm>
            <a:off x="2867700" y="2174725"/>
            <a:ext cx="5604600" cy="8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lt1"/>
                </a:solidFill>
                <a:latin typeface="Source Code Pro"/>
                <a:ea typeface="Source Code Pro"/>
                <a:cs typeface="Source Code Pro"/>
                <a:sym typeface="Source Code Pro"/>
              </a:rPr>
              <a:t>Sign Languages</a:t>
            </a:r>
            <a:endParaRPr b="1" sz="4000">
              <a:solidFill>
                <a:schemeClr val="lt1"/>
              </a:solidFill>
              <a:latin typeface="Source Code Pro"/>
              <a:ea typeface="Source Code Pro"/>
              <a:cs typeface="Source Code Pro"/>
              <a:sym typeface="Source Code Pro"/>
            </a:endParaRPr>
          </a:p>
        </p:txBody>
      </p:sp>
      <p:sp>
        <p:nvSpPr>
          <p:cNvPr id="90" name="Google Shape;90;p16"/>
          <p:cNvSpPr txBox="1"/>
          <p:nvPr/>
        </p:nvSpPr>
        <p:spPr>
          <a:xfrm>
            <a:off x="0" y="474330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Code Pro"/>
                <a:ea typeface="Source Code Pro"/>
                <a:cs typeface="Source Code Pro"/>
                <a:sym typeface="Source Code Pro"/>
              </a:rPr>
              <a:t>[2]</a:t>
            </a:r>
            <a:endParaRPr>
              <a:latin typeface="Source Code Pro"/>
              <a:ea typeface="Source Code Pro"/>
              <a:cs typeface="Source Code Pro"/>
              <a:sym typeface="Source Code Pro"/>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700"/>
                                        <p:tgtEl>
                                          <p:spTgt spid="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700"/>
                                        <p:tgtEl>
                                          <p:spTgt spid="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5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Improve on Current Shortcomings</a:t>
            </a:r>
            <a:endParaRPr/>
          </a:p>
        </p:txBody>
      </p:sp>
      <p:sp>
        <p:nvSpPr>
          <p:cNvPr id="451" name="Google Shape;451;p52"/>
          <p:cNvSpPr txBox="1"/>
          <p:nvPr>
            <p:ph idx="1" type="body"/>
          </p:nvPr>
        </p:nvSpPr>
        <p:spPr>
          <a:xfrm>
            <a:off x="552513" y="1673753"/>
            <a:ext cx="2322000" cy="446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b="1" lang="en"/>
              <a:t>Expand database</a:t>
            </a:r>
            <a:endParaRPr b="1"/>
          </a:p>
        </p:txBody>
      </p:sp>
      <p:pic>
        <p:nvPicPr>
          <p:cNvPr id="452" name="Google Shape;452;p52"/>
          <p:cNvPicPr preferRelativeResize="0"/>
          <p:nvPr/>
        </p:nvPicPr>
        <p:blipFill>
          <a:blip r:embed="rId3">
            <a:alphaModFix/>
          </a:blip>
          <a:stretch>
            <a:fillRect/>
          </a:stretch>
        </p:blipFill>
        <p:spPr>
          <a:xfrm>
            <a:off x="432100" y="2184275"/>
            <a:ext cx="2562825" cy="2562825"/>
          </a:xfrm>
          <a:prstGeom prst="rect">
            <a:avLst/>
          </a:prstGeom>
          <a:noFill/>
          <a:ln>
            <a:noFill/>
          </a:ln>
        </p:spPr>
      </p:pic>
      <p:sp>
        <p:nvSpPr>
          <p:cNvPr id="453" name="Google Shape;453;p52"/>
          <p:cNvSpPr txBox="1"/>
          <p:nvPr>
            <p:ph idx="1" type="body"/>
          </p:nvPr>
        </p:nvSpPr>
        <p:spPr>
          <a:xfrm>
            <a:off x="5083350" y="1310188"/>
            <a:ext cx="3004200" cy="8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t>Expand capability</a:t>
            </a:r>
            <a:r>
              <a:rPr lang="en"/>
              <a:t>: interpret more words</a:t>
            </a:r>
            <a:endParaRPr/>
          </a:p>
        </p:txBody>
      </p:sp>
      <p:pic>
        <p:nvPicPr>
          <p:cNvPr id="454" name="Google Shape;454;p52"/>
          <p:cNvPicPr preferRelativeResize="0"/>
          <p:nvPr/>
        </p:nvPicPr>
        <p:blipFill>
          <a:blip r:embed="rId4">
            <a:alphaModFix/>
          </a:blip>
          <a:stretch>
            <a:fillRect/>
          </a:stretch>
        </p:blipFill>
        <p:spPr>
          <a:xfrm>
            <a:off x="4607600" y="2186775"/>
            <a:ext cx="3955695" cy="256032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0" name="Google Shape;460;p5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Improve on Current Shortcomings</a:t>
            </a:r>
            <a:endParaRPr/>
          </a:p>
        </p:txBody>
      </p:sp>
      <p:sp>
        <p:nvSpPr>
          <p:cNvPr id="461" name="Google Shape;461;p53"/>
          <p:cNvSpPr txBox="1"/>
          <p:nvPr>
            <p:ph idx="1" type="body"/>
          </p:nvPr>
        </p:nvSpPr>
        <p:spPr>
          <a:xfrm>
            <a:off x="5585088" y="1466250"/>
            <a:ext cx="3004200" cy="8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t>Improve</a:t>
            </a:r>
            <a:r>
              <a:rPr b="1" lang="en"/>
              <a:t> Prediction Accuracy</a:t>
            </a:r>
            <a:endParaRPr b="1"/>
          </a:p>
        </p:txBody>
      </p:sp>
      <p:pic>
        <p:nvPicPr>
          <p:cNvPr id="462" name="Google Shape;462;p53"/>
          <p:cNvPicPr preferRelativeResize="0"/>
          <p:nvPr/>
        </p:nvPicPr>
        <p:blipFill>
          <a:blip r:embed="rId3">
            <a:alphaModFix/>
          </a:blip>
          <a:stretch>
            <a:fillRect/>
          </a:stretch>
        </p:blipFill>
        <p:spPr>
          <a:xfrm>
            <a:off x="5317612" y="2324275"/>
            <a:ext cx="3405775" cy="2469187"/>
          </a:xfrm>
          <a:prstGeom prst="rect">
            <a:avLst/>
          </a:prstGeom>
          <a:noFill/>
          <a:ln>
            <a:noFill/>
          </a:ln>
        </p:spPr>
      </p:pic>
      <p:sp>
        <p:nvSpPr>
          <p:cNvPr id="463" name="Google Shape;463;p53"/>
          <p:cNvSpPr txBox="1"/>
          <p:nvPr>
            <p:ph idx="1" type="body"/>
          </p:nvPr>
        </p:nvSpPr>
        <p:spPr>
          <a:xfrm>
            <a:off x="192250" y="1794000"/>
            <a:ext cx="4884000" cy="446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b="1" lang="en"/>
              <a:t>Improve API on feature extraction</a:t>
            </a:r>
            <a:endParaRPr b="1"/>
          </a:p>
        </p:txBody>
      </p:sp>
      <p:pic>
        <p:nvPicPr>
          <p:cNvPr id="464" name="Google Shape;464;p53"/>
          <p:cNvPicPr preferRelativeResize="0"/>
          <p:nvPr/>
        </p:nvPicPr>
        <p:blipFill>
          <a:blip r:embed="rId4">
            <a:alphaModFix/>
          </a:blip>
          <a:stretch>
            <a:fillRect/>
          </a:stretch>
        </p:blipFill>
        <p:spPr>
          <a:xfrm>
            <a:off x="311700" y="2277450"/>
            <a:ext cx="4645112" cy="2562825"/>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500"/>
                                        <p:tgtEl>
                                          <p:spTgt spid="4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500"/>
                                        <p:tgtEl>
                                          <p:spTgt spid="4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500"/>
                                        <p:tgtEl>
                                          <p:spTgt spid="4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500"/>
                                        <p:tgtEl>
                                          <p:spTgt spid="4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Consecutive Gesture Interpretation</a:t>
            </a:r>
            <a:endParaRPr/>
          </a:p>
        </p:txBody>
      </p:sp>
      <p:sp>
        <p:nvSpPr>
          <p:cNvPr id="470" name="Google Shape;47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1" name="Google Shape;471;p54"/>
          <p:cNvPicPr preferRelativeResize="0"/>
          <p:nvPr/>
        </p:nvPicPr>
        <p:blipFill>
          <a:blip r:embed="rId3">
            <a:alphaModFix/>
          </a:blip>
          <a:stretch>
            <a:fillRect/>
          </a:stretch>
        </p:blipFill>
        <p:spPr>
          <a:xfrm>
            <a:off x="514113" y="2028125"/>
            <a:ext cx="8115774" cy="2922145"/>
          </a:xfrm>
          <a:prstGeom prst="rect">
            <a:avLst/>
          </a:prstGeom>
          <a:noFill/>
          <a:ln>
            <a:noFill/>
          </a:ln>
        </p:spPr>
      </p:pic>
      <p:sp>
        <p:nvSpPr>
          <p:cNvPr id="472" name="Google Shape;472;p54"/>
          <p:cNvSpPr/>
          <p:nvPr/>
        </p:nvSpPr>
        <p:spPr>
          <a:xfrm>
            <a:off x="311700" y="1746125"/>
            <a:ext cx="8520600" cy="24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4"/>
          <p:cNvSpPr/>
          <p:nvPr/>
        </p:nvSpPr>
        <p:spPr>
          <a:xfrm>
            <a:off x="0" y="4519775"/>
            <a:ext cx="8756700" cy="43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4"/>
          <p:cNvSpPr/>
          <p:nvPr/>
        </p:nvSpPr>
        <p:spPr>
          <a:xfrm>
            <a:off x="0" y="3265775"/>
            <a:ext cx="6910200" cy="24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4"/>
          <p:cNvSpPr/>
          <p:nvPr/>
        </p:nvSpPr>
        <p:spPr>
          <a:xfrm>
            <a:off x="311700" y="1987025"/>
            <a:ext cx="8632800" cy="8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4"/>
          <p:cNvSpPr txBox="1"/>
          <p:nvPr>
            <p:ph idx="1" type="body"/>
          </p:nvPr>
        </p:nvSpPr>
        <p:spPr>
          <a:xfrm>
            <a:off x="570150" y="1452575"/>
            <a:ext cx="8059800" cy="675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b="1" lang="en"/>
              <a:t>Expand Application Capability</a:t>
            </a:r>
            <a:r>
              <a:rPr lang="en"/>
              <a:t>:</a:t>
            </a:r>
            <a:r>
              <a:rPr lang="en"/>
              <a:t> interpret consecutive gestures as complete ASL sentence</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500"/>
                                        <p:tgtEl>
                                          <p:spTgt spid="4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500"/>
                                        <p:tgtEl>
                                          <p:spTgt spid="4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Applicability with Natural Language Processing (NLP)</a:t>
            </a:r>
            <a:endParaRPr/>
          </a:p>
        </p:txBody>
      </p:sp>
      <p:sp>
        <p:nvSpPr>
          <p:cNvPr id="482" name="Google Shape;48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3" name="Google Shape;483;p55"/>
          <p:cNvPicPr preferRelativeResize="0"/>
          <p:nvPr/>
        </p:nvPicPr>
        <p:blipFill>
          <a:blip r:embed="rId3">
            <a:alphaModFix/>
          </a:blip>
          <a:stretch>
            <a:fillRect/>
          </a:stretch>
        </p:blipFill>
        <p:spPr>
          <a:xfrm>
            <a:off x="1588425" y="2065525"/>
            <a:ext cx="5562427" cy="2902476"/>
          </a:xfrm>
          <a:prstGeom prst="rect">
            <a:avLst/>
          </a:prstGeom>
          <a:noFill/>
          <a:ln>
            <a:noFill/>
          </a:ln>
        </p:spPr>
      </p:pic>
      <p:sp>
        <p:nvSpPr>
          <p:cNvPr id="484" name="Google Shape;484;p55"/>
          <p:cNvSpPr txBox="1"/>
          <p:nvPr>
            <p:ph idx="1" type="body"/>
          </p:nvPr>
        </p:nvSpPr>
        <p:spPr>
          <a:xfrm>
            <a:off x="311700" y="1352525"/>
            <a:ext cx="8115900" cy="655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t>Apply NLP to convert discrete words into</a:t>
            </a:r>
            <a:r>
              <a:rPr b="1" lang="en"/>
              <a:t> </a:t>
            </a:r>
            <a:r>
              <a:rPr b="1" lang="en"/>
              <a:t>coherent and </a:t>
            </a:r>
            <a:r>
              <a:rPr b="1" lang="en"/>
              <a:t>meaningful English sentences</a:t>
            </a:r>
            <a:endParaRPr b="1"/>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0" name="Google Shape;490;p56"/>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Concluding Statements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Achievements</a:t>
            </a:r>
            <a:endParaRPr/>
          </a:p>
        </p:txBody>
      </p:sp>
      <p:sp>
        <p:nvSpPr>
          <p:cNvPr id="496" name="Google Shape;496;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7" name="Google Shape;497;p57"/>
          <p:cNvSpPr txBox="1"/>
          <p:nvPr>
            <p:ph idx="1" type="body"/>
          </p:nvPr>
        </p:nvSpPr>
        <p:spPr>
          <a:xfrm>
            <a:off x="311700" y="1468825"/>
            <a:ext cx="8640000" cy="3473700"/>
          </a:xfrm>
          <a:prstGeom prst="rect">
            <a:avLst/>
          </a:prstGeom>
        </p:spPr>
        <p:txBody>
          <a:bodyPr anchorCtr="0" anchor="t" bIns="91425" lIns="91425" spcFirstLastPara="1" rIns="91425" wrap="square" tIns="91425">
            <a:normAutofit/>
          </a:bodyPr>
          <a:lstStyle/>
          <a:p>
            <a:pPr indent="-330200" lvl="0" marL="457200" rtl="0" algn="l">
              <a:lnSpc>
                <a:spcPct val="130000"/>
              </a:lnSpc>
              <a:spcBef>
                <a:spcPts val="0"/>
              </a:spcBef>
              <a:spcAft>
                <a:spcPts val="0"/>
              </a:spcAft>
              <a:buSzPts val="1600"/>
              <a:buChar char="●"/>
            </a:pPr>
            <a:r>
              <a:rPr lang="en" sz="1600"/>
              <a:t>Identified the realistic need from the Deaf community to develop a sign-language interpretation model</a:t>
            </a:r>
            <a:endParaRPr sz="1600"/>
          </a:p>
          <a:p>
            <a:pPr indent="-330200" lvl="0" marL="457200" rtl="0" algn="l">
              <a:lnSpc>
                <a:spcPct val="130000"/>
              </a:lnSpc>
              <a:spcBef>
                <a:spcPts val="2000"/>
              </a:spcBef>
              <a:spcAft>
                <a:spcPts val="0"/>
              </a:spcAft>
              <a:buSzPts val="1600"/>
              <a:buChar char="●"/>
            </a:pPr>
            <a:r>
              <a:rPr lang="en" sz="1600"/>
              <a:t>Trained a deep neural network model </a:t>
            </a:r>
            <a:endParaRPr sz="1600"/>
          </a:p>
          <a:p>
            <a:pPr indent="-330200" lvl="0" marL="457200" rtl="0" algn="l">
              <a:lnSpc>
                <a:spcPct val="130000"/>
              </a:lnSpc>
              <a:spcBef>
                <a:spcPts val="2000"/>
              </a:spcBef>
              <a:spcAft>
                <a:spcPts val="0"/>
              </a:spcAft>
              <a:buSzPts val="1600"/>
              <a:buChar char="●"/>
            </a:pPr>
            <a:r>
              <a:rPr lang="en" sz="1600"/>
              <a:t>Improved interpretation accuracy from 3% to 53% with data preprocessing and hyperparameter adjusting</a:t>
            </a:r>
            <a:endParaRPr sz="1600"/>
          </a:p>
          <a:p>
            <a:pPr indent="-330200" lvl="0" marL="457200" rtl="0" algn="l">
              <a:lnSpc>
                <a:spcPct val="130000"/>
              </a:lnSpc>
              <a:spcBef>
                <a:spcPts val="2000"/>
              </a:spcBef>
              <a:spcAft>
                <a:spcPts val="0"/>
              </a:spcAft>
              <a:buSzPts val="1600"/>
              <a:buChar char="●"/>
            </a:pPr>
            <a:r>
              <a:rPr lang="en" sz="1600"/>
              <a:t>Designed and developed an application with proper user interface</a:t>
            </a:r>
            <a:endParaRPr sz="1600"/>
          </a:p>
          <a:p>
            <a:pPr indent="-330200" lvl="0" marL="457200" rtl="0" algn="l">
              <a:lnSpc>
                <a:spcPct val="130000"/>
              </a:lnSpc>
              <a:spcBef>
                <a:spcPts val="2000"/>
              </a:spcBef>
              <a:spcAft>
                <a:spcPts val="2000"/>
              </a:spcAft>
              <a:buSzPts val="1600"/>
              <a:buChar char="●"/>
            </a:pPr>
            <a:r>
              <a:rPr lang="en" sz="1600"/>
              <a:t>Model expands interpretation capabilities to 111 words</a:t>
            </a:r>
            <a:endParaRPr sz="16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0" st="0"/>
                                            </p:txEl>
                                          </p:spTgt>
                                        </p:tgtEl>
                                        <p:attrNameLst>
                                          <p:attrName>style.visibility</p:attrName>
                                        </p:attrNameLst>
                                      </p:cBhvr>
                                      <p:to>
                                        <p:strVal val="visible"/>
                                      </p:to>
                                    </p:set>
                                    <p:animEffect filter="fade" transition="in">
                                      <p:cBhvr>
                                        <p:cTn dur="500"/>
                                        <p:tgtEl>
                                          <p:spTgt spid="4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1" st="1"/>
                                            </p:txEl>
                                          </p:spTgt>
                                        </p:tgtEl>
                                        <p:attrNameLst>
                                          <p:attrName>style.visibility</p:attrName>
                                        </p:attrNameLst>
                                      </p:cBhvr>
                                      <p:to>
                                        <p:strVal val="visible"/>
                                      </p:to>
                                    </p:set>
                                    <p:animEffect filter="fade" transition="in">
                                      <p:cBhvr>
                                        <p:cTn dur="500"/>
                                        <p:tgtEl>
                                          <p:spTgt spid="4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2" st="2"/>
                                            </p:txEl>
                                          </p:spTgt>
                                        </p:tgtEl>
                                        <p:attrNameLst>
                                          <p:attrName>style.visibility</p:attrName>
                                        </p:attrNameLst>
                                      </p:cBhvr>
                                      <p:to>
                                        <p:strVal val="visible"/>
                                      </p:to>
                                    </p:set>
                                    <p:animEffect filter="fade" transition="in">
                                      <p:cBhvr>
                                        <p:cTn dur="500"/>
                                        <p:tgtEl>
                                          <p:spTgt spid="4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3" st="3"/>
                                            </p:txEl>
                                          </p:spTgt>
                                        </p:tgtEl>
                                        <p:attrNameLst>
                                          <p:attrName>style.visibility</p:attrName>
                                        </p:attrNameLst>
                                      </p:cBhvr>
                                      <p:to>
                                        <p:strVal val="visible"/>
                                      </p:to>
                                    </p:set>
                                    <p:animEffect filter="fade" transition="in">
                                      <p:cBhvr>
                                        <p:cTn dur="500"/>
                                        <p:tgtEl>
                                          <p:spTgt spid="4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4" st="4"/>
                                            </p:txEl>
                                          </p:spTgt>
                                        </p:tgtEl>
                                        <p:attrNameLst>
                                          <p:attrName>style.visibility</p:attrName>
                                        </p:attrNameLst>
                                      </p:cBhvr>
                                      <p:to>
                                        <p:strVal val="visible"/>
                                      </p:to>
                                    </p:set>
                                    <p:animEffect filter="fade" transition="in">
                                      <p:cBhvr>
                                        <p:cTn dur="500"/>
                                        <p:tgtEl>
                                          <p:spTgt spid="49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Key Takeaways</a:t>
            </a:r>
            <a:endParaRPr/>
          </a:p>
        </p:txBody>
      </p:sp>
      <p:sp>
        <p:nvSpPr>
          <p:cNvPr id="503" name="Google Shape;503;p58"/>
          <p:cNvSpPr txBox="1"/>
          <p:nvPr>
            <p:ph idx="1" type="body"/>
          </p:nvPr>
        </p:nvSpPr>
        <p:spPr>
          <a:xfrm>
            <a:off x="311700" y="1468825"/>
            <a:ext cx="8520600" cy="33486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Gained an appreciation of</a:t>
            </a:r>
            <a:r>
              <a:rPr lang="en" sz="1600"/>
              <a:t> the need for data preparation, </a:t>
            </a:r>
            <a:r>
              <a:rPr lang="en" sz="1600"/>
              <a:t>manipulation</a:t>
            </a:r>
            <a:r>
              <a:rPr lang="en" sz="1600"/>
              <a:t> and augmentation and their decisive impact on the performance / final accuracy of our model</a:t>
            </a:r>
            <a:endParaRPr sz="1600"/>
          </a:p>
          <a:p>
            <a:pPr indent="-330200" lvl="0" marL="457200" rtl="0" algn="l">
              <a:lnSpc>
                <a:spcPct val="150000"/>
              </a:lnSpc>
              <a:spcBef>
                <a:spcPts val="2000"/>
              </a:spcBef>
              <a:spcAft>
                <a:spcPts val="2000"/>
              </a:spcAft>
              <a:buSzPts val="1600"/>
              <a:buChar char="●"/>
            </a:pPr>
            <a:r>
              <a:rPr lang="en" sz="1600"/>
              <a:t>Developed thought processes and data science skillsets to identify gaps in our model and tune hyperparameters to adjust and improve it</a:t>
            </a:r>
            <a:endParaRPr sz="1600"/>
          </a:p>
        </p:txBody>
      </p:sp>
      <p:sp>
        <p:nvSpPr>
          <p:cNvPr id="504" name="Google Shape;504;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xEl>
                                              <p:pRg end="0" st="0"/>
                                            </p:txEl>
                                          </p:spTgt>
                                        </p:tgtEl>
                                        <p:attrNameLst>
                                          <p:attrName>style.visibility</p:attrName>
                                        </p:attrNameLst>
                                      </p:cBhvr>
                                      <p:to>
                                        <p:strVal val="visible"/>
                                      </p:to>
                                    </p:set>
                                    <p:animEffect filter="fade" transition="in">
                                      <p:cBhvr>
                                        <p:cTn dur="500"/>
                                        <p:tgtEl>
                                          <p:spTgt spid="5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xEl>
                                              <p:pRg end="1" st="1"/>
                                            </p:txEl>
                                          </p:spTgt>
                                        </p:tgtEl>
                                        <p:attrNameLst>
                                          <p:attrName>style.visibility</p:attrName>
                                        </p:attrNameLst>
                                      </p:cBhvr>
                                      <p:to>
                                        <p:strVal val="visible"/>
                                      </p:to>
                                    </p:set>
                                    <p:animEffect filter="fade" transition="in">
                                      <p:cBhvr>
                                        <p:cTn dur="500"/>
                                        <p:tgtEl>
                                          <p:spTgt spid="50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Key </a:t>
            </a:r>
            <a:r>
              <a:rPr lang="en"/>
              <a:t>Takeaways</a:t>
            </a:r>
            <a:endParaRPr/>
          </a:p>
        </p:txBody>
      </p:sp>
      <p:sp>
        <p:nvSpPr>
          <p:cNvPr id="510" name="Google Shape;510;p59"/>
          <p:cNvSpPr txBox="1"/>
          <p:nvPr>
            <p:ph idx="1" type="body"/>
          </p:nvPr>
        </p:nvSpPr>
        <p:spPr>
          <a:xfrm>
            <a:off x="311700" y="1468825"/>
            <a:ext cx="8520600" cy="33486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Gained</a:t>
            </a:r>
            <a:r>
              <a:rPr lang="en" sz="1600"/>
              <a:t> a </a:t>
            </a:r>
            <a:r>
              <a:rPr b="1" lang="en" sz="1600" u="sng"/>
              <a:t>deeper</a:t>
            </a:r>
            <a:r>
              <a:rPr lang="en" sz="1600"/>
              <a:t> understanding of </a:t>
            </a:r>
            <a:r>
              <a:rPr b="1" lang="en" sz="1600" u="sng"/>
              <a:t>deep</a:t>
            </a:r>
            <a:r>
              <a:rPr lang="en" sz="1600"/>
              <a:t> </a:t>
            </a:r>
            <a:r>
              <a:rPr lang="en" sz="1600"/>
              <a:t>learning models through this EE8101 Exploring </a:t>
            </a:r>
            <a:r>
              <a:rPr b="1" lang="en" sz="1600" u="sng"/>
              <a:t>DEEP</a:t>
            </a:r>
            <a:r>
              <a:rPr lang="en" sz="1600"/>
              <a:t> in Innovation Course</a:t>
            </a:r>
            <a:endParaRPr sz="1600"/>
          </a:p>
          <a:p>
            <a:pPr indent="-330200" lvl="0" marL="457200" rtl="0" algn="l">
              <a:lnSpc>
                <a:spcPct val="150000"/>
              </a:lnSpc>
              <a:spcBef>
                <a:spcPts val="2000"/>
              </a:spcBef>
              <a:spcAft>
                <a:spcPts val="0"/>
              </a:spcAft>
              <a:buSzPts val="1600"/>
              <a:buChar char="●"/>
            </a:pPr>
            <a:r>
              <a:rPr lang="en" sz="1600"/>
              <a:t>Market Evaluation of our Product: </a:t>
            </a:r>
            <a:r>
              <a:rPr b="1" lang="en" sz="1600" u="sng"/>
              <a:t>USD </a:t>
            </a:r>
            <a:r>
              <a:rPr b="1" lang="en" sz="1600" u="sng"/>
              <a:t>50 Million</a:t>
            </a:r>
            <a:endParaRPr b="1" sz="1600" u="sng"/>
          </a:p>
          <a:p>
            <a:pPr indent="-330200" lvl="0" marL="457200" rtl="0" algn="l">
              <a:lnSpc>
                <a:spcPct val="150000"/>
              </a:lnSpc>
              <a:spcBef>
                <a:spcPts val="2000"/>
              </a:spcBef>
              <a:spcAft>
                <a:spcPts val="2000"/>
              </a:spcAft>
              <a:buSzPts val="1600"/>
              <a:buChar char="●"/>
            </a:pPr>
            <a:r>
              <a:rPr lang="en" sz="1600"/>
              <a:t>Developed friendships~</a:t>
            </a:r>
            <a:endParaRPr sz="1600"/>
          </a:p>
        </p:txBody>
      </p:sp>
      <p:sp>
        <p:nvSpPr>
          <p:cNvPr id="511" name="Google Shape;51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2" name="Google Shape;512;p59"/>
          <p:cNvPicPr preferRelativeResize="0"/>
          <p:nvPr/>
        </p:nvPicPr>
        <p:blipFill>
          <a:blip r:embed="rId3">
            <a:alphaModFix/>
          </a:blip>
          <a:stretch>
            <a:fillRect/>
          </a:stretch>
        </p:blipFill>
        <p:spPr>
          <a:xfrm>
            <a:off x="6643450" y="142175"/>
            <a:ext cx="2348050" cy="132665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500" fill="hold"/>
                                        <p:tgtEl>
                                          <p:spTgt spid="512"/>
                                        </p:tgtEl>
                                        <p:attrNameLst>
                                          <p:attrName>r</p:attrName>
                                        </p:attrNameLst>
                                      </p:cBhvr>
                                    </p:animRo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510">
                                            <p:txEl>
                                              <p:pRg end="0" st="0"/>
                                            </p:txEl>
                                          </p:spTgt>
                                        </p:tgtEl>
                                        <p:attrNameLst>
                                          <p:attrName>style.visibility</p:attrName>
                                        </p:attrNameLst>
                                      </p:cBhvr>
                                      <p:to>
                                        <p:strVal val="visible"/>
                                      </p:to>
                                    </p:set>
                                    <p:anim calcmode="lin" valueType="num">
                                      <p:cBhvr additive="base">
                                        <p:cTn dur="1000"/>
                                        <p:tgtEl>
                                          <p:spTgt spid="51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510">
                                            <p:txEl>
                                              <p:pRg end="1" st="1"/>
                                            </p:txEl>
                                          </p:spTgt>
                                        </p:tgtEl>
                                        <p:attrNameLst>
                                          <p:attrName>style.visibility</p:attrName>
                                        </p:attrNameLst>
                                      </p:cBhvr>
                                      <p:to>
                                        <p:strVal val="visible"/>
                                      </p:to>
                                    </p:set>
                                    <p:anim calcmode="lin" valueType="num">
                                      <p:cBhvr additive="base">
                                        <p:cTn dur="1000"/>
                                        <p:tgtEl>
                                          <p:spTgt spid="51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510">
                                            <p:txEl>
                                              <p:pRg end="2" st="2"/>
                                            </p:txEl>
                                          </p:spTgt>
                                        </p:tgtEl>
                                        <p:attrNameLst>
                                          <p:attrName>style.visibility</p:attrName>
                                        </p:attrNameLst>
                                      </p:cBhvr>
                                      <p:to>
                                        <p:strVal val="visible"/>
                                      </p:to>
                                    </p:set>
                                    <p:anim calcmode="lin" valueType="num">
                                      <p:cBhvr additive="base">
                                        <p:cTn dur="1000"/>
                                        <p:tgtEl>
                                          <p:spTgt spid="51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for your attention.</a:t>
            </a:r>
            <a:endParaRPr/>
          </a:p>
        </p:txBody>
      </p:sp>
      <p:pic>
        <p:nvPicPr>
          <p:cNvPr id="518" name="Google Shape;518;p60"/>
          <p:cNvPicPr preferRelativeResize="0"/>
          <p:nvPr/>
        </p:nvPicPr>
        <p:blipFill>
          <a:blip r:embed="rId3">
            <a:alphaModFix/>
          </a:blip>
          <a:stretch>
            <a:fillRect/>
          </a:stretch>
        </p:blipFill>
        <p:spPr>
          <a:xfrm>
            <a:off x="3639000" y="772325"/>
            <a:ext cx="5045400" cy="3784200"/>
          </a:xfrm>
          <a:prstGeom prst="snip2DiagRect">
            <a:avLst>
              <a:gd fmla="val 0" name="adj1"/>
              <a:gd fmla="val 16667" name="adj2"/>
            </a:avLst>
          </a:prstGeom>
          <a:noFill/>
          <a:ln cap="flat" cmpd="sng" w="76200">
            <a:solidFill>
              <a:schemeClr val="dk1"/>
            </a:solidFill>
            <a:prstDash val="solid"/>
            <a:round/>
            <a:headEnd len="sm" w="sm" type="none"/>
            <a:tailEnd len="sm" w="sm" type="none"/>
          </a:ln>
        </p:spPr>
      </p:pic>
      <p:sp>
        <p:nvSpPr>
          <p:cNvPr id="519" name="Google Shape;51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525" name="Google Shape;525;p61"/>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None/>
            </a:pPr>
            <a:r>
              <a:rPr lang="en" sz="1200"/>
              <a:t>[1] World Health Organisation, “Deafness and hearing loss,” 1 March 2020. [Online]. Available: https://www.who.int/news-room/fact-sheets/detail/deafness-and-hearing-loss [Accessed 6 January 2021].</a:t>
            </a:r>
            <a:endParaRPr sz="1200"/>
          </a:p>
          <a:p>
            <a:pPr indent="0" lvl="0" marL="0" rtl="0" algn="l">
              <a:lnSpc>
                <a:spcPct val="150000"/>
              </a:lnSpc>
              <a:spcBef>
                <a:spcPts val="1200"/>
              </a:spcBef>
              <a:spcAft>
                <a:spcPts val="0"/>
              </a:spcAft>
              <a:buNone/>
            </a:pPr>
            <a:r>
              <a:rPr lang="en" sz="1200"/>
              <a:t>[2] National Institute on Deafness and Other Communication Disorders, “What is American Sign Language (ASL) | NIDCD,” National Institute on Deafness and Other Communication Disorders, March 2019. [Online]. Available: https://www.nidcd.nih.gov/health/american-sign-language. [Accessed 9 January 2021].</a:t>
            </a:r>
            <a:endParaRPr sz="1200"/>
          </a:p>
          <a:p>
            <a:pPr indent="0" lvl="0" marL="0" rtl="0" algn="l">
              <a:lnSpc>
                <a:spcPct val="150000"/>
              </a:lnSpc>
              <a:spcBef>
                <a:spcPts val="1200"/>
              </a:spcBef>
              <a:spcAft>
                <a:spcPts val="0"/>
              </a:spcAft>
              <a:buNone/>
            </a:pPr>
            <a:r>
              <a:rPr lang="en" sz="1200"/>
              <a:t>[3] J. E. Nash and A. Nash, Deafness in society, Massachusetts: Lexington Books, 1981.</a:t>
            </a:r>
            <a:endParaRPr sz="1200"/>
          </a:p>
          <a:p>
            <a:pPr indent="0" lvl="0" marL="0" rtl="0" algn="l">
              <a:spcBef>
                <a:spcPts val="1200"/>
              </a:spcBef>
              <a:spcAft>
                <a:spcPts val="1200"/>
              </a:spcAft>
              <a:buNone/>
            </a:pPr>
            <a:r>
              <a:rPr lang="en" sz="1200"/>
              <a:t> </a:t>
            </a:r>
            <a:endParaRPr sz="1200"/>
          </a:p>
        </p:txBody>
      </p:sp>
      <p:sp>
        <p:nvSpPr>
          <p:cNvPr id="526" name="Google Shape;526;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6" name="Google Shape;96;p17"/>
          <p:cNvSpPr txBox="1"/>
          <p:nvPr/>
        </p:nvSpPr>
        <p:spPr>
          <a:xfrm>
            <a:off x="2463300" y="863250"/>
            <a:ext cx="4369800" cy="341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Code Pro"/>
                <a:ea typeface="Source Code Pro"/>
                <a:cs typeface="Source Code Pro"/>
                <a:sym typeface="Source Code Pro"/>
              </a:rPr>
              <a:t>Distinct differences</a:t>
            </a:r>
            <a:r>
              <a:rPr lang="en">
                <a:latin typeface="Source Code Pro"/>
                <a:ea typeface="Source Code Pro"/>
                <a:cs typeface="Source Code Pro"/>
                <a:sym typeface="Source Code Pro"/>
              </a:rPr>
              <a:t> in communication mediums</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Enabling effective interaction</a:t>
            </a:r>
            <a:r>
              <a:rPr lang="en">
                <a:latin typeface="Source Code Pro"/>
                <a:ea typeface="Source Code Pro"/>
                <a:cs typeface="Source Code Pro"/>
                <a:sym typeface="Source Code Pro"/>
              </a:rPr>
              <a:t> presents a unique challenge</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Conversing </a:t>
            </a:r>
            <a:r>
              <a:rPr b="1" lang="en">
                <a:latin typeface="Source Code Pro"/>
                <a:ea typeface="Source Code Pro"/>
                <a:cs typeface="Source Code Pro"/>
                <a:sym typeface="Source Code Pro"/>
              </a:rPr>
              <a:t>difficult without aid</a:t>
            </a:r>
            <a:r>
              <a:rPr lang="en">
                <a:latin typeface="Source Code Pro"/>
                <a:ea typeface="Source Code Pro"/>
                <a:cs typeface="Source Code Pro"/>
                <a:sym typeface="Source Code Pro"/>
              </a:rPr>
              <a:t> of    an interpreter or technological accessibility</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Lack of communication fosters </a:t>
            </a:r>
            <a:r>
              <a:rPr b="1" lang="en">
                <a:solidFill>
                  <a:schemeClr val="dk1"/>
                </a:solidFill>
                <a:latin typeface="Source Code Pro"/>
                <a:ea typeface="Source Code Pro"/>
                <a:cs typeface="Source Code Pro"/>
                <a:sym typeface="Source Code Pro"/>
              </a:rPr>
              <a:t>misunderstanding</a:t>
            </a:r>
            <a:endParaRPr b="1">
              <a:solidFill>
                <a:schemeClr val="dk1"/>
              </a:solidFill>
              <a:latin typeface="Source Code Pro"/>
              <a:ea typeface="Source Code Pro"/>
              <a:cs typeface="Source Code Pro"/>
              <a:sym typeface="Source Code Pro"/>
            </a:endParaRPr>
          </a:p>
        </p:txBody>
      </p:sp>
      <p:pic>
        <p:nvPicPr>
          <p:cNvPr id="97" name="Google Shape;97;p17"/>
          <p:cNvPicPr preferRelativeResize="0"/>
          <p:nvPr/>
        </p:nvPicPr>
        <p:blipFill>
          <a:blip r:embed="rId3">
            <a:alphaModFix/>
          </a:blip>
          <a:stretch>
            <a:fillRect/>
          </a:stretch>
        </p:blipFill>
        <p:spPr>
          <a:xfrm>
            <a:off x="243238" y="974713"/>
            <a:ext cx="2054124" cy="3200400"/>
          </a:xfrm>
          <a:prstGeom prst="rect">
            <a:avLst/>
          </a:prstGeom>
          <a:noFill/>
          <a:ln>
            <a:noFill/>
          </a:ln>
        </p:spPr>
      </p:pic>
      <p:pic>
        <p:nvPicPr>
          <p:cNvPr id="98" name="Google Shape;98;p17"/>
          <p:cNvPicPr preferRelativeResize="0"/>
          <p:nvPr/>
        </p:nvPicPr>
        <p:blipFill>
          <a:blip r:embed="rId4">
            <a:alphaModFix/>
          </a:blip>
          <a:stretch>
            <a:fillRect/>
          </a:stretch>
        </p:blipFill>
        <p:spPr>
          <a:xfrm flipH="1">
            <a:off x="7010450" y="974725"/>
            <a:ext cx="1851975" cy="3200400"/>
          </a:xfrm>
          <a:prstGeom prst="rect">
            <a:avLst/>
          </a:prstGeom>
          <a:noFill/>
          <a:ln>
            <a:noFill/>
          </a:ln>
        </p:spPr>
      </p:pic>
      <p:sp>
        <p:nvSpPr>
          <p:cNvPr id="99" name="Google Shape;99;p17"/>
          <p:cNvSpPr txBox="1"/>
          <p:nvPr/>
        </p:nvSpPr>
        <p:spPr>
          <a:xfrm>
            <a:off x="0" y="474330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Code Pro"/>
                <a:ea typeface="Source Code Pro"/>
                <a:cs typeface="Source Code Pro"/>
                <a:sym typeface="Source Code Pro"/>
              </a:rPr>
              <a:t>[3]</a:t>
            </a:r>
            <a:endParaRPr>
              <a:latin typeface="Source Code Pro"/>
              <a:ea typeface="Source Code Pro"/>
              <a:cs typeface="Source Code Pro"/>
              <a:sym typeface="Source Code Pro"/>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5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500"/>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500"/>
                                        <p:tgtEl>
                                          <p:spTgt spid="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500"/>
                                        <p:tgtEl>
                                          <p:spTgt spid="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500"/>
                                        <p:tgtEl>
                                          <p:spTgt spid="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5" st="5"/>
                                            </p:txEl>
                                          </p:spTgt>
                                        </p:tgtEl>
                                        <p:attrNameLst>
                                          <p:attrName>style.visibility</p:attrName>
                                        </p:attrNameLst>
                                      </p:cBhvr>
                                      <p:to>
                                        <p:strVal val="visible"/>
                                      </p:to>
                                    </p:set>
                                    <p:animEffect filter="fade" transition="in">
                                      <p:cBhvr>
                                        <p:cTn dur="500"/>
                                        <p:tgtEl>
                                          <p:spTgt spid="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6" st="6"/>
                                            </p:txEl>
                                          </p:spTgt>
                                        </p:tgtEl>
                                        <p:attrNameLst>
                                          <p:attrName>style.visibility</p:attrName>
                                        </p:attrNameLst>
                                      </p:cBhvr>
                                      <p:to>
                                        <p:strVal val="visible"/>
                                      </p:to>
                                    </p:set>
                                    <p:animEffect filter="fade" transition="in">
                                      <p:cBhvr>
                                        <p:cTn dur="500"/>
                                        <p:tgtEl>
                                          <p:spTgt spid="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7" st="7"/>
                                            </p:txEl>
                                          </p:spTgt>
                                        </p:tgtEl>
                                        <p:attrNameLst>
                                          <p:attrName>style.visibility</p:attrName>
                                        </p:attrNameLst>
                                      </p:cBhvr>
                                      <p:to>
                                        <p:strVal val="visible"/>
                                      </p:to>
                                    </p:set>
                                    <p:animEffect filter="fade" transition="in">
                                      <p:cBhvr>
                                        <p:cTn dur="500"/>
                                        <p:tgtEl>
                                          <p:spTgt spid="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8" st="8"/>
                                            </p:txEl>
                                          </p:spTgt>
                                        </p:tgtEl>
                                        <p:attrNameLst>
                                          <p:attrName>style.visibility</p:attrName>
                                        </p:attrNameLst>
                                      </p:cBhvr>
                                      <p:to>
                                        <p:strVal val="visible"/>
                                      </p:to>
                                    </p:set>
                                    <p:animEffect filter="fade" transition="in">
                                      <p:cBhvr>
                                        <p:cTn dur="500"/>
                                        <p:tgtEl>
                                          <p:spTgt spid="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9" st="9"/>
                                            </p:txEl>
                                          </p:spTgt>
                                        </p:tgtEl>
                                        <p:attrNameLst>
                                          <p:attrName>style.visibility</p:attrName>
                                        </p:attrNameLst>
                                      </p:cBhvr>
                                      <p:to>
                                        <p:strVal val="visible"/>
                                      </p:to>
                                    </p:set>
                                    <p:animEffect filter="fade" transition="in">
                                      <p:cBhvr>
                                        <p:cTn dur="500"/>
                                        <p:tgtEl>
                                          <p:spTgt spid="9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532" name="Google Shape;532;p62"/>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None/>
            </a:pPr>
            <a:r>
              <a:rPr lang="en" sz="1200"/>
              <a:t>[4] T. Sang, “Vietnam Sign Language Recognition using Hand MediaPipe framework and LSTM model,” Ho Chi Minh University of Technology, 9 March 2021. [Online]. Available: https://github.com/thanhsang298/Viet-Nam-Sign-Language-Recognition-using-Hand-MediaPipe-framework-and-LSTM-model. [Accessed 8 April 2021].</a:t>
            </a:r>
            <a:endParaRPr sz="1200"/>
          </a:p>
          <a:p>
            <a:pPr indent="0" lvl="0" marL="0" rtl="0" algn="l">
              <a:lnSpc>
                <a:spcPct val="150000"/>
              </a:lnSpc>
              <a:spcBef>
                <a:spcPts val="1200"/>
              </a:spcBef>
              <a:spcAft>
                <a:spcPts val="0"/>
              </a:spcAft>
              <a:buNone/>
            </a:pPr>
            <a:r>
              <a:rPr lang="en" sz="1200"/>
              <a:t>[5] S. A. Mehdi and Y. N. Khan, “Sign language recognition using sensor gloves,” Proceedings of the 9th International Conference on Neural Information Processing, no. ICONIP'02, 2002.</a:t>
            </a:r>
            <a:endParaRPr sz="1200"/>
          </a:p>
          <a:p>
            <a:pPr indent="0" lvl="0" marL="0" rtl="0" algn="l">
              <a:lnSpc>
                <a:spcPct val="150000"/>
              </a:lnSpc>
              <a:spcBef>
                <a:spcPts val="1200"/>
              </a:spcBef>
              <a:spcAft>
                <a:spcPts val="1200"/>
              </a:spcAft>
              <a:buNone/>
            </a:pPr>
            <a:r>
              <a:rPr lang="en" sz="1200"/>
              <a:t>[6] D. Li and H. Li, “Welcome to WLASL Homepage | WLASL,” GitHub, Inc., 20 Jan 2020. [Online]. Available: https://dxli94.github.io/WLASL/. [Accessed 9 January 2021].</a:t>
            </a:r>
            <a:endParaRPr sz="1200"/>
          </a:p>
        </p:txBody>
      </p:sp>
      <p:sp>
        <p:nvSpPr>
          <p:cNvPr id="533" name="Google Shape;533;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539" name="Google Shape;539;p63"/>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1200"/>
              </a:spcAft>
              <a:buNone/>
            </a:pPr>
            <a:r>
              <a:rPr lang="en" sz="1200"/>
              <a:t>[7] Google LLC, “Hands - mediapipe,” Google LLC, 2020. [Online]. Available: https://google.github.io/mediapipe/solutions/hands. [Accessed 9 January 2021].</a:t>
            </a:r>
            <a:endParaRPr sz="1200"/>
          </a:p>
        </p:txBody>
      </p:sp>
      <p:sp>
        <p:nvSpPr>
          <p:cNvPr id="540" name="Google Shape;540;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4"/>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Q&amp;A</a:t>
            </a:r>
            <a:endParaRPr/>
          </a:p>
        </p:txBody>
      </p:sp>
      <p:sp>
        <p:nvSpPr>
          <p:cNvPr id="546" name="Google Shape;546;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5" name="Google Shape;105;p18"/>
          <p:cNvPicPr preferRelativeResize="0"/>
          <p:nvPr/>
        </p:nvPicPr>
        <p:blipFill>
          <a:blip r:embed="rId3">
            <a:alphaModFix/>
          </a:blip>
          <a:stretch>
            <a:fillRect/>
          </a:stretch>
        </p:blipFill>
        <p:spPr>
          <a:xfrm>
            <a:off x="1154225" y="1224525"/>
            <a:ext cx="2813850" cy="2813850"/>
          </a:xfrm>
          <a:prstGeom prst="rect">
            <a:avLst/>
          </a:prstGeom>
          <a:noFill/>
          <a:ln>
            <a:noFill/>
          </a:ln>
        </p:spPr>
      </p:pic>
      <p:sp>
        <p:nvSpPr>
          <p:cNvPr id="106" name="Google Shape;106;p18"/>
          <p:cNvSpPr/>
          <p:nvPr/>
        </p:nvSpPr>
        <p:spPr>
          <a:xfrm>
            <a:off x="1193025" y="3534600"/>
            <a:ext cx="1318800" cy="75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8"/>
          <p:cNvPicPr preferRelativeResize="0"/>
          <p:nvPr/>
        </p:nvPicPr>
        <p:blipFill rotWithShape="1">
          <a:blip r:embed="rId4">
            <a:alphaModFix/>
          </a:blip>
          <a:srcRect b="40057" l="29465" r="28033" t="19168"/>
          <a:stretch/>
        </p:blipFill>
        <p:spPr>
          <a:xfrm>
            <a:off x="5662010" y="1224534"/>
            <a:ext cx="2391980" cy="2542032"/>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700"/>
                                        <p:tgtEl>
                                          <p:spTgt spid="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700"/>
                                        <p:tgtEl>
                                          <p:spTgt spid="1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00"/>
                                        <p:tgtEl>
                                          <p:spTgt spid="1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5"/>
                                        </p:tgtEl>
                                      </p:cBhvr>
                                    </p:animEffect>
                                    <p:set>
                                      <p:cBhvr>
                                        <p:cTn dur="1" fill="hold">
                                          <p:stCondLst>
                                            <p:cond delay="500"/>
                                          </p:stCondLst>
                                        </p:cTn>
                                        <p:tgtEl>
                                          <p:spTgt spid="1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07"/>
                                        </p:tgtEl>
                                      </p:cBhvr>
                                    </p:animEffect>
                                    <p:set>
                                      <p:cBhvr>
                                        <p:cTn dur="1" fill="hold">
                                          <p:stCondLst>
                                            <p:cond delay="500"/>
                                          </p:stCondLst>
                                        </p:cTn>
                                        <p:tgtEl>
                                          <p:spTgt spid="1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Objectives</a:t>
            </a:r>
            <a:endParaRPr/>
          </a:p>
        </p:txBody>
      </p:sp>
      <p:sp>
        <p:nvSpPr>
          <p:cNvPr id="114" name="Google Shape;114;p19"/>
          <p:cNvSpPr txBox="1"/>
          <p:nvPr>
            <p:ph idx="1" type="subTitle"/>
          </p:nvPr>
        </p:nvSpPr>
        <p:spPr>
          <a:xfrm>
            <a:off x="265500" y="2921401"/>
            <a:ext cx="4045200" cy="134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600"/>
              <a:t>To </a:t>
            </a:r>
            <a:r>
              <a:rPr b="1" lang="en" sz="1600"/>
              <a:t>improve ease of communication</a:t>
            </a:r>
            <a:r>
              <a:rPr lang="en" sz="1600"/>
              <a:t> between American Sign Language (ASL) users and non-ASL users.</a:t>
            </a:r>
            <a:endParaRPr sz="1600"/>
          </a:p>
        </p:txBody>
      </p:sp>
      <p:sp>
        <p:nvSpPr>
          <p:cNvPr id="115" name="Google Shape;115;p1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Develop an </a:t>
            </a:r>
            <a:r>
              <a:rPr b="1" lang="en" sz="1400"/>
              <a:t>interpreter</a:t>
            </a:r>
            <a:r>
              <a:rPr lang="en" sz="1400"/>
              <a:t>, utilising deep learning models, capable of </a:t>
            </a:r>
            <a:r>
              <a:rPr b="1" lang="en" sz="1400"/>
              <a:t>interpreting ASL</a:t>
            </a:r>
            <a:r>
              <a:rPr lang="en" sz="1400"/>
              <a:t> in video format and </a:t>
            </a:r>
            <a:r>
              <a:rPr b="1" lang="en" sz="1400"/>
              <a:t>output interpretations in near real-time</a:t>
            </a:r>
            <a:endParaRPr b="1" sz="1400"/>
          </a:p>
          <a:p>
            <a:pPr indent="-317500" lvl="0" marL="457200" rtl="0" algn="l">
              <a:lnSpc>
                <a:spcPct val="150000"/>
              </a:lnSpc>
              <a:spcBef>
                <a:spcPts val="3000"/>
              </a:spcBef>
              <a:spcAft>
                <a:spcPts val="3000"/>
              </a:spcAft>
              <a:buSzPts val="1400"/>
              <a:buChar char="●"/>
            </a:pPr>
            <a:r>
              <a:rPr lang="en" sz="1400"/>
              <a:t>Provide groundwork which future parties can build upon</a:t>
            </a:r>
            <a:endParaRPr sz="1400"/>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700"/>
                                        <p:tgtEl>
                                          <p:spTgt spid="114"/>
                                        </p:tgtEl>
                                        <p:attrNameLst>
                                          <p:attrName>ppt_w</p:attrName>
                                        </p:attrNameLst>
                                      </p:cBhvr>
                                      <p:tavLst>
                                        <p:tav fmla="" tm="0">
                                          <p:val>
                                            <p:strVal val="0"/>
                                          </p:val>
                                        </p:tav>
                                        <p:tav fmla="" tm="100000">
                                          <p:val>
                                            <p:strVal val="#ppt_w"/>
                                          </p:val>
                                        </p:tav>
                                      </p:tavLst>
                                    </p:anim>
                                    <p:anim calcmode="lin" valueType="num">
                                      <p:cBhvr additive="base">
                                        <p:cTn dur="700"/>
                                        <p:tgtEl>
                                          <p:spTgt spid="1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5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500"/>
                                        <p:tgtEl>
                                          <p:spTgt spid="11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20"/>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Product Showcase</a:t>
            </a:r>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21"/>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